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7" r:id="rId5"/>
    <p:sldId id="256" r:id="rId6"/>
    <p:sldId id="262" r:id="rId7"/>
    <p:sldId id="259" r:id="rId8"/>
    <p:sldId id="266" r:id="rId9"/>
    <p:sldId id="267" r:id="rId10"/>
    <p:sldId id="265" r:id="rId11"/>
    <p:sldId id="261" r:id="rId12"/>
    <p:sldId id="263" r:id="rId13"/>
    <p:sldId id="258" r:id="rId14"/>
    <p:sldId id="260" r:id="rId15"/>
    <p:sldId id="264" r:id="rId16"/>
    <p:sldId id="269" r:id="rId17"/>
    <p:sldId id="270" r:id="rId18"/>
    <p:sldId id="272" r:id="rId19"/>
    <p:sldId id="273" r:id="rId20"/>
    <p:sldId id="274" r:id="rId21"/>
    <p:sldId id="27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1BD85-B582-2245-BDB7-C3855EBF46AA}" type="datetimeFigureOut">
              <a:rPr lang="nl-NL" smtClean="0"/>
              <a:t>06-03-2020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BE4A3-EB92-E842-B564-575061ECA66C}" type="slidenum">
              <a:rPr lang="nl-NL" smtClean="0"/>
              <a:t>‹nr.›</a:t>
            </a:fld>
            <a:endParaRPr lang="nl-NL"/>
          </a:p>
        </p:txBody>
      </p:sp>
    </p:spTree>
    <p:extLst>
      <p:ext uri="{BB962C8B-B14F-4D97-AF65-F5344CB8AC3E}">
        <p14:creationId xmlns:p14="http://schemas.microsoft.com/office/powerpoint/2010/main" val="82856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extLst>
      <p:ext uri="{BB962C8B-B14F-4D97-AF65-F5344CB8AC3E}">
        <p14:creationId xmlns:p14="http://schemas.microsoft.com/office/powerpoint/2010/main" val="90457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97343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ED578-8319-C449-95DA-77D9C2603BF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5408449-A472-EE4F-AF1F-5586B1EC4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30D8FE8-49EE-B44D-A473-2B8779C17746}"/>
              </a:ext>
            </a:extLst>
          </p:cNvPr>
          <p:cNvSpPr>
            <a:spLocks noGrp="1"/>
          </p:cNvSpPr>
          <p:nvPr>
            <p:ph type="dt" sz="half" idx="10"/>
          </p:nvPr>
        </p:nvSpPr>
        <p:spPr/>
        <p:txBody>
          <a:bodyPr/>
          <a:lstStyle/>
          <a:p>
            <a:fld id="{D624470F-C38A-C545-B025-282E89039A9A}" type="datetimeFigureOut">
              <a:rPr lang="nl-NL" smtClean="0"/>
              <a:t>06-03-2020</a:t>
            </a:fld>
            <a:endParaRPr lang="nl-NL"/>
          </a:p>
        </p:txBody>
      </p:sp>
      <p:sp>
        <p:nvSpPr>
          <p:cNvPr id="5" name="Tijdelijke aanduiding voor voettekst 4">
            <a:extLst>
              <a:ext uri="{FF2B5EF4-FFF2-40B4-BE49-F238E27FC236}">
                <a16:creationId xmlns:a16="http://schemas.microsoft.com/office/drawing/2014/main" id="{BAF15B88-59BF-DE47-99E0-28F172DF0D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9518B6-3DD4-6F41-A12D-E19A6259066C}"/>
              </a:ext>
            </a:extLst>
          </p:cNvPr>
          <p:cNvSpPr>
            <a:spLocks noGrp="1"/>
          </p:cNvSpPr>
          <p:nvPr>
            <p:ph type="sldNum" sz="quarter" idx="12"/>
          </p:nvPr>
        </p:nvSpPr>
        <p:spPr/>
        <p:txBody>
          <a:bodyPr/>
          <a:lstStyle/>
          <a:p>
            <a:fld id="{3E74C60A-3D31-B44C-AF14-4F76E672EF22}" type="slidenum">
              <a:rPr lang="nl-NL" smtClean="0"/>
              <a:t>‹nr.›</a:t>
            </a:fld>
            <a:endParaRPr lang="nl-NL"/>
          </a:p>
        </p:txBody>
      </p:sp>
    </p:spTree>
    <p:extLst>
      <p:ext uri="{BB962C8B-B14F-4D97-AF65-F5344CB8AC3E}">
        <p14:creationId xmlns:p14="http://schemas.microsoft.com/office/powerpoint/2010/main" val="9965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0773D-9E83-034D-9268-39AB37DE1BD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1A7CEC8-7AD9-B944-B5E5-3FC0ABD0320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A428EB-587F-3041-9AB2-9588B8BC5A74}"/>
              </a:ext>
            </a:extLst>
          </p:cNvPr>
          <p:cNvSpPr>
            <a:spLocks noGrp="1"/>
          </p:cNvSpPr>
          <p:nvPr>
            <p:ph type="dt" sz="half" idx="10"/>
          </p:nvPr>
        </p:nvSpPr>
        <p:spPr/>
        <p:txBody>
          <a:bodyPr/>
          <a:lstStyle/>
          <a:p>
            <a:fld id="{D624470F-C38A-C545-B025-282E89039A9A}" type="datetimeFigureOut">
              <a:rPr lang="nl-NL" smtClean="0"/>
              <a:t>06-03-2020</a:t>
            </a:fld>
            <a:endParaRPr lang="nl-NL"/>
          </a:p>
        </p:txBody>
      </p:sp>
      <p:sp>
        <p:nvSpPr>
          <p:cNvPr id="5" name="Tijdelijke aanduiding voor voettekst 4">
            <a:extLst>
              <a:ext uri="{FF2B5EF4-FFF2-40B4-BE49-F238E27FC236}">
                <a16:creationId xmlns:a16="http://schemas.microsoft.com/office/drawing/2014/main" id="{4F1B0114-39D9-CC4A-9352-16F9D40EFE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4CA729-C3AA-B34A-96C7-98538F614474}"/>
              </a:ext>
            </a:extLst>
          </p:cNvPr>
          <p:cNvSpPr>
            <a:spLocks noGrp="1"/>
          </p:cNvSpPr>
          <p:nvPr>
            <p:ph type="sldNum" sz="quarter" idx="12"/>
          </p:nvPr>
        </p:nvSpPr>
        <p:spPr/>
        <p:txBody>
          <a:bodyPr/>
          <a:lstStyle/>
          <a:p>
            <a:fld id="{3E74C60A-3D31-B44C-AF14-4F76E672EF22}" type="slidenum">
              <a:rPr lang="nl-NL" smtClean="0"/>
              <a:t>‹nr.›</a:t>
            </a:fld>
            <a:endParaRPr lang="nl-NL"/>
          </a:p>
        </p:txBody>
      </p:sp>
    </p:spTree>
    <p:extLst>
      <p:ext uri="{BB962C8B-B14F-4D97-AF65-F5344CB8AC3E}">
        <p14:creationId xmlns:p14="http://schemas.microsoft.com/office/powerpoint/2010/main" val="94100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E9D9207-3A73-4E43-864E-F2F00A2668F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BD67E08-A1D5-4C4E-A0AA-9F37EECE059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95EC8A-5CBC-0A41-982D-F4979396DC1C}"/>
              </a:ext>
            </a:extLst>
          </p:cNvPr>
          <p:cNvSpPr>
            <a:spLocks noGrp="1"/>
          </p:cNvSpPr>
          <p:nvPr>
            <p:ph type="dt" sz="half" idx="10"/>
          </p:nvPr>
        </p:nvSpPr>
        <p:spPr/>
        <p:txBody>
          <a:bodyPr/>
          <a:lstStyle/>
          <a:p>
            <a:fld id="{D624470F-C38A-C545-B025-282E89039A9A}" type="datetimeFigureOut">
              <a:rPr lang="nl-NL" smtClean="0"/>
              <a:t>06-03-2020</a:t>
            </a:fld>
            <a:endParaRPr lang="nl-NL"/>
          </a:p>
        </p:txBody>
      </p:sp>
      <p:sp>
        <p:nvSpPr>
          <p:cNvPr id="5" name="Tijdelijke aanduiding voor voettekst 4">
            <a:extLst>
              <a:ext uri="{FF2B5EF4-FFF2-40B4-BE49-F238E27FC236}">
                <a16:creationId xmlns:a16="http://schemas.microsoft.com/office/drawing/2014/main" id="{F29D1EEC-84F7-E74E-B27D-9581FFE726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C8F882-3648-3B47-A10B-C3D6881B6389}"/>
              </a:ext>
            </a:extLst>
          </p:cNvPr>
          <p:cNvSpPr>
            <a:spLocks noGrp="1"/>
          </p:cNvSpPr>
          <p:nvPr>
            <p:ph type="sldNum" sz="quarter" idx="12"/>
          </p:nvPr>
        </p:nvSpPr>
        <p:spPr/>
        <p:txBody>
          <a:bodyPr/>
          <a:lstStyle/>
          <a:p>
            <a:fld id="{3E74C60A-3D31-B44C-AF14-4F76E672EF22}" type="slidenum">
              <a:rPr lang="nl-NL" smtClean="0"/>
              <a:t>‹nr.›</a:t>
            </a:fld>
            <a:endParaRPr lang="nl-NL"/>
          </a:p>
        </p:txBody>
      </p:sp>
    </p:spTree>
    <p:extLst>
      <p:ext uri="{BB962C8B-B14F-4D97-AF65-F5344CB8AC3E}">
        <p14:creationId xmlns:p14="http://schemas.microsoft.com/office/powerpoint/2010/main" val="165471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kader">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pPr lvl="0">
              <a:defRPr sz="1800" b="0">
                <a:solidFill>
                  <a:srgbClr val="000000"/>
                </a:solidFill>
              </a:defRPr>
            </a:pPr>
            <a:r>
              <a:rPr sz="3500" b="1">
                <a:solidFill>
                  <a:srgbClr val="FF0000"/>
                </a:solidFill>
              </a:rPr>
              <a:t>Titeltekst</a:t>
            </a:r>
          </a:p>
        </p:txBody>
      </p:sp>
      <p:sp>
        <p:nvSpPr>
          <p:cNvPr id="48" name="Shape 48"/>
          <p:cNvSpPr>
            <a:spLocks noGrp="1"/>
          </p:cNvSpPr>
          <p:nvPr>
            <p:ph type="body" idx="1"/>
          </p:nvPr>
        </p:nvSpPr>
        <p:spPr>
          <a:prstGeom prst="rect">
            <a:avLst/>
          </a:prstGeom>
        </p:spPr>
        <p:txBody>
          <a:bodyPr/>
          <a:lstStyle/>
          <a:p>
            <a:pPr lvl="0">
              <a:defRPr sz="1800"/>
            </a:pPr>
            <a:r>
              <a:rPr sz="2200"/>
              <a:t>Hoofdtekst - niveau één</a:t>
            </a:r>
          </a:p>
          <a:p>
            <a:pPr lvl="1">
              <a:defRPr sz="1800"/>
            </a:pPr>
            <a:r>
              <a:rPr sz="2200"/>
              <a:t>Hoofdtekst - niveau twee</a:t>
            </a:r>
          </a:p>
          <a:p>
            <a:pPr lvl="2">
              <a:defRPr sz="1800"/>
            </a:pPr>
            <a:r>
              <a:rPr sz="2200"/>
              <a:t>Hoofdtekst - niveau drie</a:t>
            </a:r>
          </a:p>
          <a:p>
            <a:pPr lvl="3">
              <a:defRPr sz="1800"/>
            </a:pPr>
            <a:r>
              <a:rPr sz="2200"/>
              <a:t>Hoofdtekst - niveau vier</a:t>
            </a:r>
          </a:p>
          <a:p>
            <a:pPr lvl="4">
              <a:defRPr sz="1800"/>
            </a:pPr>
            <a:r>
              <a:rPr sz="2200"/>
              <a:t>Hoofdtekst - niveau vijf</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t>‹nr.›</a:t>
            </a:fld>
            <a:endParaRPr/>
          </a:p>
        </p:txBody>
      </p:sp>
    </p:spTree>
    <p:extLst>
      <p:ext uri="{BB962C8B-B14F-4D97-AF65-F5344CB8AC3E}">
        <p14:creationId xmlns:p14="http://schemas.microsoft.com/office/powerpoint/2010/main" val="15573702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914400" y="1008001"/>
            <a:ext cx="10363200" cy="14700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36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916800" y="1825200"/>
            <a:ext cx="10360800" cy="14004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Clr>
                <a:srgbClr val="F7931D"/>
              </a:buClr>
              <a:buSzPts val="2400"/>
              <a:buNone/>
              <a:defRPr sz="2400">
                <a:solidFill>
                  <a:srgbClr val="F7931D"/>
                </a:solidFill>
              </a:defRPr>
            </a:lvl1pPr>
            <a:lvl2pPr lvl="1" algn="ctr">
              <a:spcBef>
                <a:spcPts val="440"/>
              </a:spcBef>
              <a:spcAft>
                <a:spcPts val="0"/>
              </a:spcAft>
              <a:buClr>
                <a:srgbClr val="888888"/>
              </a:buClr>
              <a:buSzPts val="22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nl-NL"/>
              <a:t>‹nr.›</a:t>
            </a:fld>
            <a:endParaRPr/>
          </a:p>
        </p:txBody>
      </p:sp>
      <p:sp>
        <p:nvSpPr>
          <p:cNvPr id="27" name="Google Shape;27;p3"/>
          <p:cNvSpPr txBox="1">
            <a:spLocks noGrp="1"/>
          </p:cNvSpPr>
          <p:nvPr>
            <p:ph type="body" idx="2"/>
          </p:nvPr>
        </p:nvSpPr>
        <p:spPr>
          <a:xfrm>
            <a:off x="914400" y="3225601"/>
            <a:ext cx="10363200" cy="352425"/>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rgbClr val="FFFFFF"/>
              </a:buClr>
              <a:buSzPts val="2400"/>
              <a:buNone/>
              <a:defRPr sz="2400">
                <a:solidFill>
                  <a:srgbClr val="FFFFFF"/>
                </a:solidFill>
              </a:defRPr>
            </a:lvl1pPr>
            <a:lvl2pPr marL="914400" lvl="1" indent="-368300" algn="l">
              <a:spcBef>
                <a:spcPts val="440"/>
              </a:spcBef>
              <a:spcAft>
                <a:spcPts val="0"/>
              </a:spcAft>
              <a:buClr>
                <a:srgbClr val="FFFFFF"/>
              </a:buClr>
              <a:buSzPts val="2200"/>
              <a:buChar char="–"/>
              <a:defRPr>
                <a:solidFill>
                  <a:srgbClr val="FFFFFF"/>
                </a:solidFill>
              </a:defRPr>
            </a:lvl2pPr>
            <a:lvl3pPr marL="1371600" lvl="2" indent="-355600" algn="l">
              <a:spcBef>
                <a:spcPts val="400"/>
              </a:spcBef>
              <a:spcAft>
                <a:spcPts val="0"/>
              </a:spcAft>
              <a:buClr>
                <a:srgbClr val="FFFFFF"/>
              </a:buClr>
              <a:buSzPts val="2000"/>
              <a:buChar char="•"/>
              <a:defRPr>
                <a:solidFill>
                  <a:srgbClr val="FFFFFF"/>
                </a:solidFill>
              </a:defRPr>
            </a:lvl3pPr>
            <a:lvl4pPr marL="1828800" lvl="3" indent="-342900" algn="l">
              <a:spcBef>
                <a:spcPts val="360"/>
              </a:spcBef>
              <a:spcAft>
                <a:spcPts val="0"/>
              </a:spcAft>
              <a:buClr>
                <a:srgbClr val="FFFFFF"/>
              </a:buClr>
              <a:buSzPts val="1800"/>
              <a:buChar char="–"/>
              <a:defRPr>
                <a:solidFill>
                  <a:srgbClr val="FFFFFF"/>
                </a:solidFill>
              </a:defRPr>
            </a:lvl4pPr>
            <a:lvl5pPr marL="2286000" lvl="4" indent="-330200" algn="l">
              <a:spcBef>
                <a:spcPts val="320"/>
              </a:spcBef>
              <a:spcAft>
                <a:spcPts val="0"/>
              </a:spcAft>
              <a:buClr>
                <a:srgbClr val="FFFFFF"/>
              </a:buClr>
              <a:buSzPts val="16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1182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103D3-EBB0-4645-94AD-C2AE1FAE5D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744DDC-946B-8C45-AC7B-C4ED6BCBFF7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856B47-82D1-0B42-A919-AE89DC2E3527}"/>
              </a:ext>
            </a:extLst>
          </p:cNvPr>
          <p:cNvSpPr>
            <a:spLocks noGrp="1"/>
          </p:cNvSpPr>
          <p:nvPr>
            <p:ph type="dt" sz="half" idx="10"/>
          </p:nvPr>
        </p:nvSpPr>
        <p:spPr/>
        <p:txBody>
          <a:bodyPr/>
          <a:lstStyle/>
          <a:p>
            <a:fld id="{D624470F-C38A-C545-B025-282E89039A9A}" type="datetimeFigureOut">
              <a:rPr lang="nl-NL" smtClean="0"/>
              <a:t>06-03-2020</a:t>
            </a:fld>
            <a:endParaRPr lang="nl-NL"/>
          </a:p>
        </p:txBody>
      </p:sp>
      <p:sp>
        <p:nvSpPr>
          <p:cNvPr id="5" name="Tijdelijke aanduiding voor voettekst 4">
            <a:extLst>
              <a:ext uri="{FF2B5EF4-FFF2-40B4-BE49-F238E27FC236}">
                <a16:creationId xmlns:a16="http://schemas.microsoft.com/office/drawing/2014/main" id="{A13F877E-2529-214F-84AB-5BA395656B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EA37F5-15E6-E344-BB96-C95E8D201D55}"/>
              </a:ext>
            </a:extLst>
          </p:cNvPr>
          <p:cNvSpPr>
            <a:spLocks noGrp="1"/>
          </p:cNvSpPr>
          <p:nvPr>
            <p:ph type="sldNum" sz="quarter" idx="12"/>
          </p:nvPr>
        </p:nvSpPr>
        <p:spPr/>
        <p:txBody>
          <a:bodyPr/>
          <a:lstStyle/>
          <a:p>
            <a:fld id="{3E74C60A-3D31-B44C-AF14-4F76E672EF22}" type="slidenum">
              <a:rPr lang="nl-NL" smtClean="0"/>
              <a:t>‹nr.›</a:t>
            </a:fld>
            <a:endParaRPr lang="nl-NL"/>
          </a:p>
        </p:txBody>
      </p:sp>
    </p:spTree>
    <p:extLst>
      <p:ext uri="{BB962C8B-B14F-4D97-AF65-F5344CB8AC3E}">
        <p14:creationId xmlns:p14="http://schemas.microsoft.com/office/powerpoint/2010/main" val="263329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B98EE-152B-DF4A-8904-A2994A80B3E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F36A5E2-EB20-B44F-89E6-6AAA2F5A50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6BCACCA-552B-9945-91F9-EDAA3C73967A}"/>
              </a:ext>
            </a:extLst>
          </p:cNvPr>
          <p:cNvSpPr>
            <a:spLocks noGrp="1"/>
          </p:cNvSpPr>
          <p:nvPr>
            <p:ph type="dt" sz="half" idx="10"/>
          </p:nvPr>
        </p:nvSpPr>
        <p:spPr/>
        <p:txBody>
          <a:bodyPr/>
          <a:lstStyle/>
          <a:p>
            <a:fld id="{D624470F-C38A-C545-B025-282E89039A9A}" type="datetimeFigureOut">
              <a:rPr lang="nl-NL" smtClean="0"/>
              <a:t>06-03-2020</a:t>
            </a:fld>
            <a:endParaRPr lang="nl-NL"/>
          </a:p>
        </p:txBody>
      </p:sp>
      <p:sp>
        <p:nvSpPr>
          <p:cNvPr id="5" name="Tijdelijke aanduiding voor voettekst 4">
            <a:extLst>
              <a:ext uri="{FF2B5EF4-FFF2-40B4-BE49-F238E27FC236}">
                <a16:creationId xmlns:a16="http://schemas.microsoft.com/office/drawing/2014/main" id="{991AC2A0-2FFB-1F44-B2C7-5696DB6763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9CC88B-6CD2-F046-94B7-EC7DFDC4774B}"/>
              </a:ext>
            </a:extLst>
          </p:cNvPr>
          <p:cNvSpPr>
            <a:spLocks noGrp="1"/>
          </p:cNvSpPr>
          <p:nvPr>
            <p:ph type="sldNum" sz="quarter" idx="12"/>
          </p:nvPr>
        </p:nvSpPr>
        <p:spPr/>
        <p:txBody>
          <a:bodyPr/>
          <a:lstStyle/>
          <a:p>
            <a:fld id="{3E74C60A-3D31-B44C-AF14-4F76E672EF22}" type="slidenum">
              <a:rPr lang="nl-NL" smtClean="0"/>
              <a:t>‹nr.›</a:t>
            </a:fld>
            <a:endParaRPr lang="nl-NL"/>
          </a:p>
        </p:txBody>
      </p:sp>
    </p:spTree>
    <p:extLst>
      <p:ext uri="{BB962C8B-B14F-4D97-AF65-F5344CB8AC3E}">
        <p14:creationId xmlns:p14="http://schemas.microsoft.com/office/powerpoint/2010/main" val="341331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2A8AE7-5CA6-B444-85E1-A46D1F1C8DC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BFD60E-9D49-EF4F-B0AB-1743B75B67C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3C8ADCF-8B60-9A4B-87F3-E3CFD73589C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29C6164-F1D0-574F-974A-CF07DAD9F88C}"/>
              </a:ext>
            </a:extLst>
          </p:cNvPr>
          <p:cNvSpPr>
            <a:spLocks noGrp="1"/>
          </p:cNvSpPr>
          <p:nvPr>
            <p:ph type="dt" sz="half" idx="10"/>
          </p:nvPr>
        </p:nvSpPr>
        <p:spPr/>
        <p:txBody>
          <a:bodyPr/>
          <a:lstStyle/>
          <a:p>
            <a:fld id="{D624470F-C38A-C545-B025-282E89039A9A}" type="datetimeFigureOut">
              <a:rPr lang="nl-NL" smtClean="0"/>
              <a:t>06-03-2020</a:t>
            </a:fld>
            <a:endParaRPr lang="nl-NL"/>
          </a:p>
        </p:txBody>
      </p:sp>
      <p:sp>
        <p:nvSpPr>
          <p:cNvPr id="6" name="Tijdelijke aanduiding voor voettekst 5">
            <a:extLst>
              <a:ext uri="{FF2B5EF4-FFF2-40B4-BE49-F238E27FC236}">
                <a16:creationId xmlns:a16="http://schemas.microsoft.com/office/drawing/2014/main" id="{F2625A60-5356-D84C-A145-39CFF5BEC56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AFD719B-DF38-B343-AA30-86A5D0669CE5}"/>
              </a:ext>
            </a:extLst>
          </p:cNvPr>
          <p:cNvSpPr>
            <a:spLocks noGrp="1"/>
          </p:cNvSpPr>
          <p:nvPr>
            <p:ph type="sldNum" sz="quarter" idx="12"/>
          </p:nvPr>
        </p:nvSpPr>
        <p:spPr/>
        <p:txBody>
          <a:bodyPr/>
          <a:lstStyle/>
          <a:p>
            <a:fld id="{3E74C60A-3D31-B44C-AF14-4F76E672EF22}" type="slidenum">
              <a:rPr lang="nl-NL" smtClean="0"/>
              <a:t>‹nr.›</a:t>
            </a:fld>
            <a:endParaRPr lang="nl-NL"/>
          </a:p>
        </p:txBody>
      </p:sp>
    </p:spTree>
    <p:extLst>
      <p:ext uri="{BB962C8B-B14F-4D97-AF65-F5344CB8AC3E}">
        <p14:creationId xmlns:p14="http://schemas.microsoft.com/office/powerpoint/2010/main" val="316106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60D5B6-CF24-3342-B5EC-F2D4651FF1A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122ECE9-E642-194D-B66F-4F62EED78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0AFB75D-F06E-8445-BD1A-12DC5E7AE5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288419A-A7A1-A043-88A3-1BBBF9EEB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BA11B03-8321-4941-8A31-FC1B4103A93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CC68B4D-38BC-2C43-9317-3B212A24C75D}"/>
              </a:ext>
            </a:extLst>
          </p:cNvPr>
          <p:cNvSpPr>
            <a:spLocks noGrp="1"/>
          </p:cNvSpPr>
          <p:nvPr>
            <p:ph type="dt" sz="half" idx="10"/>
          </p:nvPr>
        </p:nvSpPr>
        <p:spPr/>
        <p:txBody>
          <a:bodyPr/>
          <a:lstStyle/>
          <a:p>
            <a:fld id="{D624470F-C38A-C545-B025-282E89039A9A}" type="datetimeFigureOut">
              <a:rPr lang="nl-NL" smtClean="0"/>
              <a:t>06-03-2020</a:t>
            </a:fld>
            <a:endParaRPr lang="nl-NL"/>
          </a:p>
        </p:txBody>
      </p:sp>
      <p:sp>
        <p:nvSpPr>
          <p:cNvPr id="8" name="Tijdelijke aanduiding voor voettekst 7">
            <a:extLst>
              <a:ext uri="{FF2B5EF4-FFF2-40B4-BE49-F238E27FC236}">
                <a16:creationId xmlns:a16="http://schemas.microsoft.com/office/drawing/2014/main" id="{35F7AC72-86FB-064F-A8BD-9AAA72E1750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23F1A39-82E6-9F4F-AC4B-26B9603BEAE6}"/>
              </a:ext>
            </a:extLst>
          </p:cNvPr>
          <p:cNvSpPr>
            <a:spLocks noGrp="1"/>
          </p:cNvSpPr>
          <p:nvPr>
            <p:ph type="sldNum" sz="quarter" idx="12"/>
          </p:nvPr>
        </p:nvSpPr>
        <p:spPr/>
        <p:txBody>
          <a:bodyPr/>
          <a:lstStyle/>
          <a:p>
            <a:fld id="{3E74C60A-3D31-B44C-AF14-4F76E672EF22}" type="slidenum">
              <a:rPr lang="nl-NL" smtClean="0"/>
              <a:t>‹nr.›</a:t>
            </a:fld>
            <a:endParaRPr lang="nl-NL"/>
          </a:p>
        </p:txBody>
      </p:sp>
    </p:spTree>
    <p:extLst>
      <p:ext uri="{BB962C8B-B14F-4D97-AF65-F5344CB8AC3E}">
        <p14:creationId xmlns:p14="http://schemas.microsoft.com/office/powerpoint/2010/main" val="190656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76D17-0F10-0849-9846-7F6EA09762D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9B4F9B8-A43D-B74D-8EDF-C9E17E4961E4}"/>
              </a:ext>
            </a:extLst>
          </p:cNvPr>
          <p:cNvSpPr>
            <a:spLocks noGrp="1"/>
          </p:cNvSpPr>
          <p:nvPr>
            <p:ph type="dt" sz="half" idx="10"/>
          </p:nvPr>
        </p:nvSpPr>
        <p:spPr/>
        <p:txBody>
          <a:bodyPr/>
          <a:lstStyle/>
          <a:p>
            <a:fld id="{D624470F-C38A-C545-B025-282E89039A9A}" type="datetimeFigureOut">
              <a:rPr lang="nl-NL" smtClean="0"/>
              <a:t>06-03-2020</a:t>
            </a:fld>
            <a:endParaRPr lang="nl-NL"/>
          </a:p>
        </p:txBody>
      </p:sp>
      <p:sp>
        <p:nvSpPr>
          <p:cNvPr id="4" name="Tijdelijke aanduiding voor voettekst 3">
            <a:extLst>
              <a:ext uri="{FF2B5EF4-FFF2-40B4-BE49-F238E27FC236}">
                <a16:creationId xmlns:a16="http://schemas.microsoft.com/office/drawing/2014/main" id="{ADB17306-FAE1-A24E-8B07-B582A28A014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6EA2589-AA77-C54A-BC0A-F30305DF1FB8}"/>
              </a:ext>
            </a:extLst>
          </p:cNvPr>
          <p:cNvSpPr>
            <a:spLocks noGrp="1"/>
          </p:cNvSpPr>
          <p:nvPr>
            <p:ph type="sldNum" sz="quarter" idx="12"/>
          </p:nvPr>
        </p:nvSpPr>
        <p:spPr/>
        <p:txBody>
          <a:bodyPr/>
          <a:lstStyle/>
          <a:p>
            <a:fld id="{3E74C60A-3D31-B44C-AF14-4F76E672EF22}" type="slidenum">
              <a:rPr lang="nl-NL" smtClean="0"/>
              <a:t>‹nr.›</a:t>
            </a:fld>
            <a:endParaRPr lang="nl-NL"/>
          </a:p>
        </p:txBody>
      </p:sp>
    </p:spTree>
    <p:extLst>
      <p:ext uri="{BB962C8B-B14F-4D97-AF65-F5344CB8AC3E}">
        <p14:creationId xmlns:p14="http://schemas.microsoft.com/office/powerpoint/2010/main" val="149325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26E151F-B543-014C-9DBB-C0D9BAB1DD4A}"/>
              </a:ext>
            </a:extLst>
          </p:cNvPr>
          <p:cNvSpPr>
            <a:spLocks noGrp="1"/>
          </p:cNvSpPr>
          <p:nvPr>
            <p:ph type="dt" sz="half" idx="10"/>
          </p:nvPr>
        </p:nvSpPr>
        <p:spPr/>
        <p:txBody>
          <a:bodyPr/>
          <a:lstStyle/>
          <a:p>
            <a:fld id="{D624470F-C38A-C545-B025-282E89039A9A}" type="datetimeFigureOut">
              <a:rPr lang="nl-NL" smtClean="0"/>
              <a:t>06-03-2020</a:t>
            </a:fld>
            <a:endParaRPr lang="nl-NL"/>
          </a:p>
        </p:txBody>
      </p:sp>
      <p:sp>
        <p:nvSpPr>
          <p:cNvPr id="3" name="Tijdelijke aanduiding voor voettekst 2">
            <a:extLst>
              <a:ext uri="{FF2B5EF4-FFF2-40B4-BE49-F238E27FC236}">
                <a16:creationId xmlns:a16="http://schemas.microsoft.com/office/drawing/2014/main" id="{6D98D0FE-6C35-8740-9933-AB7178EA5F9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796B7A6-81BB-D042-A9C2-22D4D5AC9B51}"/>
              </a:ext>
            </a:extLst>
          </p:cNvPr>
          <p:cNvSpPr>
            <a:spLocks noGrp="1"/>
          </p:cNvSpPr>
          <p:nvPr>
            <p:ph type="sldNum" sz="quarter" idx="12"/>
          </p:nvPr>
        </p:nvSpPr>
        <p:spPr/>
        <p:txBody>
          <a:bodyPr/>
          <a:lstStyle/>
          <a:p>
            <a:fld id="{3E74C60A-3D31-B44C-AF14-4F76E672EF22}" type="slidenum">
              <a:rPr lang="nl-NL" smtClean="0"/>
              <a:t>‹nr.›</a:t>
            </a:fld>
            <a:endParaRPr lang="nl-NL"/>
          </a:p>
        </p:txBody>
      </p:sp>
    </p:spTree>
    <p:extLst>
      <p:ext uri="{BB962C8B-B14F-4D97-AF65-F5344CB8AC3E}">
        <p14:creationId xmlns:p14="http://schemas.microsoft.com/office/powerpoint/2010/main" val="145974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BD95F-9A7D-AA47-8449-F5D9482EF3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00E2F55-2A04-E44C-A4EB-C6437C86AB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6C8E26E-AB2C-3142-829E-369456506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CE2E70-EA16-3543-9B3C-4BFFFF925790}"/>
              </a:ext>
            </a:extLst>
          </p:cNvPr>
          <p:cNvSpPr>
            <a:spLocks noGrp="1"/>
          </p:cNvSpPr>
          <p:nvPr>
            <p:ph type="dt" sz="half" idx="10"/>
          </p:nvPr>
        </p:nvSpPr>
        <p:spPr/>
        <p:txBody>
          <a:bodyPr/>
          <a:lstStyle/>
          <a:p>
            <a:fld id="{D624470F-C38A-C545-B025-282E89039A9A}" type="datetimeFigureOut">
              <a:rPr lang="nl-NL" smtClean="0"/>
              <a:t>06-03-2020</a:t>
            </a:fld>
            <a:endParaRPr lang="nl-NL"/>
          </a:p>
        </p:txBody>
      </p:sp>
      <p:sp>
        <p:nvSpPr>
          <p:cNvPr id="6" name="Tijdelijke aanduiding voor voettekst 5">
            <a:extLst>
              <a:ext uri="{FF2B5EF4-FFF2-40B4-BE49-F238E27FC236}">
                <a16:creationId xmlns:a16="http://schemas.microsoft.com/office/drawing/2014/main" id="{7095F7DD-B9F9-3C4A-8FF7-A392A7342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1ADA1FA-F151-A843-A89C-5B3B77E5E427}"/>
              </a:ext>
            </a:extLst>
          </p:cNvPr>
          <p:cNvSpPr>
            <a:spLocks noGrp="1"/>
          </p:cNvSpPr>
          <p:nvPr>
            <p:ph type="sldNum" sz="quarter" idx="12"/>
          </p:nvPr>
        </p:nvSpPr>
        <p:spPr/>
        <p:txBody>
          <a:bodyPr/>
          <a:lstStyle/>
          <a:p>
            <a:fld id="{3E74C60A-3D31-B44C-AF14-4F76E672EF22}" type="slidenum">
              <a:rPr lang="nl-NL" smtClean="0"/>
              <a:t>‹nr.›</a:t>
            </a:fld>
            <a:endParaRPr lang="nl-NL"/>
          </a:p>
        </p:txBody>
      </p:sp>
    </p:spTree>
    <p:extLst>
      <p:ext uri="{BB962C8B-B14F-4D97-AF65-F5344CB8AC3E}">
        <p14:creationId xmlns:p14="http://schemas.microsoft.com/office/powerpoint/2010/main" val="46538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C42E6-7705-5C46-806A-A038490B968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3BD73D0-0B29-F34A-A50A-3D05B071D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C5AEB47-3ADD-E84D-B868-FA7BF7680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77225AD-1343-6A43-8ACE-F349C057096D}"/>
              </a:ext>
            </a:extLst>
          </p:cNvPr>
          <p:cNvSpPr>
            <a:spLocks noGrp="1"/>
          </p:cNvSpPr>
          <p:nvPr>
            <p:ph type="dt" sz="half" idx="10"/>
          </p:nvPr>
        </p:nvSpPr>
        <p:spPr/>
        <p:txBody>
          <a:bodyPr/>
          <a:lstStyle/>
          <a:p>
            <a:fld id="{D624470F-C38A-C545-B025-282E89039A9A}" type="datetimeFigureOut">
              <a:rPr lang="nl-NL" smtClean="0"/>
              <a:t>06-03-2020</a:t>
            </a:fld>
            <a:endParaRPr lang="nl-NL"/>
          </a:p>
        </p:txBody>
      </p:sp>
      <p:sp>
        <p:nvSpPr>
          <p:cNvPr id="6" name="Tijdelijke aanduiding voor voettekst 5">
            <a:extLst>
              <a:ext uri="{FF2B5EF4-FFF2-40B4-BE49-F238E27FC236}">
                <a16:creationId xmlns:a16="http://schemas.microsoft.com/office/drawing/2014/main" id="{8A82057F-0740-6740-A3B1-DDDABC9AEF8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A5E8AF-15A4-5649-AC4F-63DC9544DBBA}"/>
              </a:ext>
            </a:extLst>
          </p:cNvPr>
          <p:cNvSpPr>
            <a:spLocks noGrp="1"/>
          </p:cNvSpPr>
          <p:nvPr>
            <p:ph type="sldNum" sz="quarter" idx="12"/>
          </p:nvPr>
        </p:nvSpPr>
        <p:spPr/>
        <p:txBody>
          <a:bodyPr/>
          <a:lstStyle/>
          <a:p>
            <a:fld id="{3E74C60A-3D31-B44C-AF14-4F76E672EF22}" type="slidenum">
              <a:rPr lang="nl-NL" smtClean="0"/>
              <a:t>‹nr.›</a:t>
            </a:fld>
            <a:endParaRPr lang="nl-NL"/>
          </a:p>
        </p:txBody>
      </p:sp>
    </p:spTree>
    <p:extLst>
      <p:ext uri="{BB962C8B-B14F-4D97-AF65-F5344CB8AC3E}">
        <p14:creationId xmlns:p14="http://schemas.microsoft.com/office/powerpoint/2010/main" val="76025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9D6D0B6-6217-1845-9008-373B3A588B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19F9422-BB70-DD44-BBEA-302F99AD0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3271F8-EE0D-044F-A8AC-1CC07C425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4470F-C38A-C545-B025-282E89039A9A}" type="datetimeFigureOut">
              <a:rPr lang="nl-NL" smtClean="0"/>
              <a:t>06-03-2020</a:t>
            </a:fld>
            <a:endParaRPr lang="nl-NL"/>
          </a:p>
        </p:txBody>
      </p:sp>
      <p:sp>
        <p:nvSpPr>
          <p:cNvPr id="5" name="Tijdelijke aanduiding voor voettekst 4">
            <a:extLst>
              <a:ext uri="{FF2B5EF4-FFF2-40B4-BE49-F238E27FC236}">
                <a16:creationId xmlns:a16="http://schemas.microsoft.com/office/drawing/2014/main" id="{84E437CC-ECEA-1B4F-B6AE-B3B072FF56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44C9E03-CAA5-5F4E-A306-37AE55C00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4C60A-3D31-B44C-AF14-4F76E672EF22}" type="slidenum">
              <a:rPr lang="nl-NL" smtClean="0"/>
              <a:t>‹nr.›</a:t>
            </a:fld>
            <a:endParaRPr lang="nl-NL"/>
          </a:p>
        </p:txBody>
      </p:sp>
    </p:spTree>
    <p:extLst>
      <p:ext uri="{BB962C8B-B14F-4D97-AF65-F5344CB8AC3E}">
        <p14:creationId xmlns:p14="http://schemas.microsoft.com/office/powerpoint/2010/main" val="3582859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914400" y="1008002"/>
            <a:ext cx="10363200" cy="79222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3200"/>
              <a:buFont typeface="Verdana"/>
              <a:buNone/>
            </a:pPr>
            <a:r>
              <a:rPr lang="nl-NL" sz="3200" dirty="0">
                <a:latin typeface="Verdana"/>
                <a:ea typeface="Verdana"/>
                <a:cs typeface="Verdana"/>
                <a:sym typeface="Verdana"/>
              </a:rPr>
              <a:t>Bijlmer Sportpark zet het hek open!</a:t>
            </a:r>
            <a:endParaRPr dirty="0"/>
          </a:p>
        </p:txBody>
      </p:sp>
      <p:pic>
        <p:nvPicPr>
          <p:cNvPr id="102" name="Google Shape;102;p15"/>
          <p:cNvPicPr preferRelativeResize="0"/>
          <p:nvPr/>
        </p:nvPicPr>
        <p:blipFill rotWithShape="1">
          <a:blip r:embed="rId3">
            <a:alphaModFix/>
          </a:blip>
          <a:srcRect/>
          <a:stretch/>
        </p:blipFill>
        <p:spPr>
          <a:xfrm>
            <a:off x="0" y="3973175"/>
            <a:ext cx="12192000" cy="1780032"/>
          </a:xfrm>
          <a:prstGeom prst="rect">
            <a:avLst/>
          </a:prstGeom>
          <a:noFill/>
          <a:ln>
            <a:noFill/>
          </a:ln>
        </p:spPr>
      </p:pic>
      <p:sp>
        <p:nvSpPr>
          <p:cNvPr id="3" name="Tekstvak 2">
            <a:extLst>
              <a:ext uri="{FF2B5EF4-FFF2-40B4-BE49-F238E27FC236}">
                <a16:creationId xmlns:a16="http://schemas.microsoft.com/office/drawing/2014/main" id="{6CA7536E-97B6-214F-B0CC-9D2F7D37E12A}"/>
              </a:ext>
            </a:extLst>
          </p:cNvPr>
          <p:cNvSpPr txBox="1"/>
          <p:nvPr/>
        </p:nvSpPr>
        <p:spPr>
          <a:xfrm>
            <a:off x="8572500" y="5889911"/>
            <a:ext cx="3328988" cy="737617"/>
          </a:xfrm>
          <a:prstGeom prst="rect">
            <a:avLst/>
          </a:prstGeom>
          <a:solidFill>
            <a:schemeClr val="bg1"/>
          </a:solidFill>
        </p:spPr>
        <p:txBody>
          <a:bodyPr wrap="square" rtlCol="0">
            <a:spAutoFit/>
          </a:bodyPr>
          <a:lstStyle/>
          <a:p>
            <a:endParaRPr lang="nl-NL" dirty="0"/>
          </a:p>
        </p:txBody>
      </p:sp>
      <p:pic>
        <p:nvPicPr>
          <p:cNvPr id="7" name="Google Shape;104;p2">
            <a:extLst>
              <a:ext uri="{FF2B5EF4-FFF2-40B4-BE49-F238E27FC236}">
                <a16:creationId xmlns:a16="http://schemas.microsoft.com/office/drawing/2014/main" id="{47868F14-A056-9D42-A493-21EA52408E63}"/>
              </a:ext>
            </a:extLst>
          </p:cNvPr>
          <p:cNvPicPr preferRelativeResize="0"/>
          <p:nvPr/>
        </p:nvPicPr>
        <p:blipFill rotWithShape="1">
          <a:blip r:embed="rId4">
            <a:alphaModFix/>
          </a:blip>
          <a:srcRect/>
          <a:stretch/>
        </p:blipFill>
        <p:spPr>
          <a:xfrm>
            <a:off x="8997155" y="5889910"/>
            <a:ext cx="2794003" cy="737617"/>
          </a:xfrm>
          <a:prstGeom prst="rect">
            <a:avLst/>
          </a:prstGeom>
          <a:noFill/>
          <a:ln>
            <a:noFill/>
          </a:ln>
        </p:spPr>
      </p:pic>
      <p:sp>
        <p:nvSpPr>
          <p:cNvPr id="101" name="Google Shape;101;p15"/>
          <p:cNvSpPr txBox="1">
            <a:spLocks noGrp="1"/>
          </p:cNvSpPr>
          <p:nvPr>
            <p:ph type="body" idx="2"/>
          </p:nvPr>
        </p:nvSpPr>
        <p:spPr>
          <a:xfrm>
            <a:off x="914400" y="2164684"/>
            <a:ext cx="10363200" cy="90009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FFFF"/>
              </a:buClr>
              <a:buSzPts val="2000"/>
              <a:buNone/>
            </a:pPr>
            <a:r>
              <a:rPr lang="nl-NL" sz="2000" b="1" dirty="0">
                <a:latin typeface="Verdana"/>
                <a:ea typeface="Verdana"/>
                <a:cs typeface="Verdana"/>
                <a:sym typeface="Verdana"/>
              </a:rPr>
              <a:t>Eelco Derks </a:t>
            </a:r>
          </a:p>
          <a:p>
            <a:pPr marL="0" lvl="0" indent="0" algn="l" rtl="0">
              <a:spcBef>
                <a:spcPts val="0"/>
              </a:spcBef>
              <a:spcAft>
                <a:spcPts val="0"/>
              </a:spcAft>
              <a:buClr>
                <a:srgbClr val="FFFFFF"/>
              </a:buClr>
              <a:buSzPts val="2000"/>
              <a:buNone/>
            </a:pPr>
            <a:r>
              <a:rPr lang="nl-NL" sz="2000" dirty="0" err="1">
                <a:latin typeface="Verdana"/>
                <a:ea typeface="Verdana"/>
                <a:cs typeface="Verdana"/>
                <a:sym typeface="Verdana"/>
              </a:rPr>
              <a:t>derks&amp;gosen</a:t>
            </a:r>
            <a:r>
              <a:rPr lang="nl-NL" sz="2000" dirty="0">
                <a:latin typeface="Verdana"/>
                <a:ea typeface="Verdana"/>
                <a:cs typeface="Verdana"/>
                <a:sym typeface="Verdana"/>
              </a:rPr>
              <a:t>, sportief adviesbureau voor het sociaal domein</a:t>
            </a:r>
          </a:p>
          <a:p>
            <a:pPr marL="0" lvl="0" indent="0" algn="l" rtl="0">
              <a:spcBef>
                <a:spcPts val="0"/>
              </a:spcBef>
              <a:spcAft>
                <a:spcPts val="0"/>
              </a:spcAft>
              <a:buClr>
                <a:srgbClr val="FFFFFF"/>
              </a:buClr>
              <a:buSzPts val="2000"/>
              <a:buNone/>
            </a:pPr>
            <a:endParaRPr lang="nl-NL" sz="2000" dirty="0">
              <a:latin typeface="Verdana"/>
              <a:ea typeface="Verdana"/>
              <a:cs typeface="Verdana"/>
              <a:sym typeface="Verdana"/>
            </a:endParaRPr>
          </a:p>
          <a:p>
            <a:pPr marL="0" lvl="0" indent="0" algn="l" rtl="0">
              <a:spcBef>
                <a:spcPts val="0"/>
              </a:spcBef>
              <a:spcAft>
                <a:spcPts val="0"/>
              </a:spcAft>
              <a:buClr>
                <a:srgbClr val="FFFFFF"/>
              </a:buClr>
              <a:buSzPts val="2000"/>
              <a:buNone/>
            </a:pPr>
            <a:endParaRPr lang="nl-NL" sz="2000" b="1" dirty="0">
              <a:latin typeface="Verdana"/>
              <a:ea typeface="Verdana"/>
              <a:cs typeface="Verdana"/>
              <a:sym typeface="Verdana"/>
            </a:endParaRPr>
          </a:p>
          <a:p>
            <a:pPr marL="0" lvl="0" indent="0" algn="l" rtl="0">
              <a:spcBef>
                <a:spcPts val="0"/>
              </a:spcBef>
              <a:spcAft>
                <a:spcPts val="0"/>
              </a:spcAft>
              <a:buClr>
                <a:srgbClr val="FFFFFF"/>
              </a:buClr>
              <a:buSzPts val="2000"/>
              <a:buNone/>
            </a:pPr>
            <a:r>
              <a:rPr lang="nl-NL" sz="2000" b="1" dirty="0" err="1">
                <a:latin typeface="Verdana"/>
                <a:ea typeface="Verdana"/>
                <a:cs typeface="Verdana"/>
                <a:sym typeface="Verdana"/>
              </a:rPr>
              <a:t>Idaline</a:t>
            </a:r>
            <a:r>
              <a:rPr lang="nl-NL" sz="2000" b="1" dirty="0">
                <a:latin typeface="Verdana"/>
                <a:ea typeface="Verdana"/>
                <a:cs typeface="Verdana"/>
                <a:sym typeface="Verdana"/>
              </a:rPr>
              <a:t> </a:t>
            </a:r>
            <a:r>
              <a:rPr lang="nl-NL" sz="2000" b="1" dirty="0" err="1">
                <a:latin typeface="Verdana"/>
                <a:ea typeface="Verdana"/>
                <a:cs typeface="Verdana"/>
                <a:sym typeface="Verdana"/>
              </a:rPr>
              <a:t>Kastelijn</a:t>
            </a:r>
            <a:endParaRPr lang="nl-NL" sz="2000" b="1" dirty="0">
              <a:latin typeface="Verdana"/>
              <a:ea typeface="Verdana"/>
              <a:cs typeface="Verdana"/>
              <a:sym typeface="Verdana"/>
            </a:endParaRPr>
          </a:p>
          <a:p>
            <a:pPr marL="0" lvl="0" indent="0" algn="l" rtl="0">
              <a:spcBef>
                <a:spcPts val="0"/>
              </a:spcBef>
              <a:spcAft>
                <a:spcPts val="0"/>
              </a:spcAft>
              <a:buClr>
                <a:srgbClr val="FFFFFF"/>
              </a:buClr>
              <a:buSzPts val="2000"/>
              <a:buNone/>
            </a:pPr>
            <a:r>
              <a:rPr lang="nl-NL" sz="2000" dirty="0">
                <a:latin typeface="Verdana"/>
                <a:ea typeface="Verdana"/>
                <a:cs typeface="Verdana"/>
                <a:sym typeface="Verdana"/>
              </a:rPr>
              <a:t>Team Sportservice Amsterdam</a:t>
            </a:r>
          </a:p>
          <a:p>
            <a:pPr marL="0" lvl="0" indent="0" algn="l" rtl="0">
              <a:spcBef>
                <a:spcPts val="0"/>
              </a:spcBef>
              <a:spcAft>
                <a:spcPts val="0"/>
              </a:spcAft>
              <a:buClr>
                <a:srgbClr val="FFFFFF"/>
              </a:buClr>
              <a:buSzPts val="2000"/>
              <a:buNone/>
            </a:pPr>
            <a:endParaRPr lang="nl-NL" sz="2000" dirty="0">
              <a:latin typeface="Verdana"/>
              <a:ea typeface="Verdana"/>
              <a:cs typeface="Verdana"/>
              <a:sym typeface="Verdana"/>
            </a:endParaRPr>
          </a:p>
          <a:p>
            <a:pPr marL="0" lvl="0" indent="0" algn="l" rtl="0">
              <a:spcBef>
                <a:spcPts val="0"/>
              </a:spcBef>
              <a:spcAft>
                <a:spcPts val="0"/>
              </a:spcAft>
              <a:buClr>
                <a:srgbClr val="FFFFFF"/>
              </a:buClr>
              <a:buSzPts val="2000"/>
              <a:buNone/>
            </a:pPr>
            <a:r>
              <a:rPr lang="nl-NL" sz="2000" dirty="0">
                <a:latin typeface="Verdana"/>
                <a:ea typeface="Verdana"/>
                <a:cs typeface="Verdana"/>
                <a:sym typeface="Verdana"/>
              </a:rPr>
              <a:t>Vakbeurs Sportaccommodaties </a:t>
            </a:r>
          </a:p>
          <a:p>
            <a:pPr marL="0" lvl="0" indent="0" algn="l" rtl="0">
              <a:spcBef>
                <a:spcPts val="0"/>
              </a:spcBef>
              <a:spcAft>
                <a:spcPts val="0"/>
              </a:spcAft>
              <a:buClr>
                <a:srgbClr val="FFFFFF"/>
              </a:buClr>
              <a:buSzPts val="2000"/>
              <a:buNone/>
            </a:pPr>
            <a:r>
              <a:rPr lang="nl-NL" sz="2000" dirty="0">
                <a:latin typeface="Verdana"/>
                <a:ea typeface="Verdana"/>
                <a:cs typeface="Verdana"/>
                <a:sym typeface="Verdana"/>
              </a:rPr>
              <a:t>5 maart 2020</a:t>
            </a:r>
            <a:endParaRPr sz="2000" dirty="0">
              <a:latin typeface="Verdana"/>
              <a:ea typeface="Verdana"/>
              <a:cs typeface="Verdana"/>
              <a:sym typeface="Verdana"/>
            </a:endParaRPr>
          </a:p>
        </p:txBody>
      </p:sp>
    </p:spTree>
    <p:extLst>
      <p:ext uri="{BB962C8B-B14F-4D97-AF65-F5344CB8AC3E}">
        <p14:creationId xmlns:p14="http://schemas.microsoft.com/office/powerpoint/2010/main" val="229535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F7EE384-9B7F-8A4E-8143-12BED153FFF8}"/>
              </a:ext>
            </a:extLst>
          </p:cNvPr>
          <p:cNvSpPr>
            <a:spLocks noGrp="1"/>
          </p:cNvSpPr>
          <p:nvPr>
            <p:ph type="title"/>
          </p:nvPr>
        </p:nvSpPr>
        <p:spPr>
          <a:xfrm>
            <a:off x="835151" y="1336329"/>
            <a:ext cx="4850657" cy="4382588"/>
          </a:xfrm>
        </p:spPr>
        <p:txBody>
          <a:bodyPr anchor="ctr">
            <a:normAutofit/>
          </a:bodyPr>
          <a:lstStyle/>
          <a:p>
            <a:r>
              <a:rPr lang="nl-NL" sz="5400" dirty="0"/>
              <a:t>Fysiek? Nieuw ontwerpproces </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64A3544-FE9F-514D-8511-34A958449B17}"/>
              </a:ext>
            </a:extLst>
          </p:cNvPr>
          <p:cNvSpPr>
            <a:spLocks noGrp="1"/>
          </p:cNvSpPr>
          <p:nvPr>
            <p:ph idx="1"/>
          </p:nvPr>
        </p:nvSpPr>
        <p:spPr>
          <a:xfrm>
            <a:off x="6096001" y="1336329"/>
            <a:ext cx="5260848" cy="4382588"/>
          </a:xfrm>
        </p:spPr>
        <p:txBody>
          <a:bodyPr anchor="ctr">
            <a:normAutofit/>
          </a:bodyPr>
          <a:lstStyle/>
          <a:p>
            <a:pPr marL="0" indent="0">
              <a:buNone/>
            </a:pPr>
            <a:r>
              <a:rPr lang="nl-NL" sz="2000" b="1" dirty="0"/>
              <a:t>Het ontwerpproces: Niet traditioneel, maar interactief met de stakeholders </a:t>
            </a:r>
          </a:p>
          <a:p>
            <a:pPr>
              <a:buFontTx/>
              <a:buChar char="-"/>
            </a:pPr>
            <a:r>
              <a:rPr lang="nl-NL" sz="2000" dirty="0"/>
              <a:t>een intensief ontwikkeltraject met alle betrokken partijen;</a:t>
            </a:r>
          </a:p>
          <a:p>
            <a:pPr>
              <a:buFontTx/>
              <a:buChar char="-"/>
            </a:pPr>
            <a:r>
              <a:rPr lang="nl-NL" sz="2000" dirty="0"/>
              <a:t>bottom-up met betrokkenheid van maatschappelijke partners, sportaanbieders, scholen </a:t>
            </a:r>
            <a:r>
              <a:rPr lang="nl-NL" sz="2000" dirty="0" err="1"/>
              <a:t>etc</a:t>
            </a:r>
            <a:r>
              <a:rPr lang="nl-NL" sz="2000" dirty="0"/>
              <a:t> (sociaal domein); </a:t>
            </a:r>
          </a:p>
          <a:p>
            <a:pPr>
              <a:buFontTx/>
              <a:buChar char="-"/>
            </a:pPr>
            <a:r>
              <a:rPr lang="nl-NL" sz="2000" dirty="0"/>
              <a:t>Termen als ‘in gezamenlijkheid ontwikkelen’ en ‘participatie van stakeholders’ moeten leidend zijn. </a:t>
            </a:r>
          </a:p>
        </p:txBody>
      </p:sp>
    </p:spTree>
    <p:extLst>
      <p:ext uri="{BB962C8B-B14F-4D97-AF65-F5344CB8AC3E}">
        <p14:creationId xmlns:p14="http://schemas.microsoft.com/office/powerpoint/2010/main" val="2738340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4AD3F93-A04A-1747-AE99-85DD7E11791F}"/>
              </a:ext>
            </a:extLst>
          </p:cNvPr>
          <p:cNvSpPr>
            <a:spLocks noGrp="1"/>
          </p:cNvSpPr>
          <p:nvPr>
            <p:ph type="title"/>
          </p:nvPr>
        </p:nvSpPr>
        <p:spPr>
          <a:xfrm>
            <a:off x="589560" y="856180"/>
            <a:ext cx="4560584" cy="1128068"/>
          </a:xfrm>
        </p:spPr>
        <p:txBody>
          <a:bodyPr anchor="ctr">
            <a:normAutofit/>
          </a:bodyPr>
          <a:lstStyle/>
          <a:p>
            <a:r>
              <a:rPr lang="nl-NL" sz="3700"/>
              <a:t>Exploitatie/gebruik vraagstuk </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898FF21-3DE7-9949-8E6B-74C7EC2CD842}"/>
              </a:ext>
            </a:extLst>
          </p:cNvPr>
          <p:cNvSpPr>
            <a:spLocks noGrp="1"/>
          </p:cNvSpPr>
          <p:nvPr>
            <p:ph idx="1"/>
          </p:nvPr>
        </p:nvSpPr>
        <p:spPr>
          <a:xfrm>
            <a:off x="590719" y="2330505"/>
            <a:ext cx="4943182" cy="3979585"/>
          </a:xfrm>
        </p:spPr>
        <p:txBody>
          <a:bodyPr anchor="ctr">
            <a:normAutofit/>
          </a:bodyPr>
          <a:lstStyle/>
          <a:p>
            <a:r>
              <a:rPr lang="nl-NL" sz="2000" dirty="0"/>
              <a:t>Hoe speel je in op veranderingen en hoe exploiteer je het maatschappelijk vastgoed effectief en efficiënt?</a:t>
            </a:r>
          </a:p>
          <a:p>
            <a:r>
              <a:rPr lang="nl-NL" sz="2000" dirty="0"/>
              <a:t>Functiemenging, ruimtelijke integratie, sportieve en maatschappelijke benutting/exploitatie, samenwerking en bestuurlijke vitaliteit.</a:t>
            </a:r>
          </a:p>
          <a:p>
            <a:r>
              <a:rPr lang="nl-NL" sz="2000" dirty="0"/>
              <a:t>Invoering </a:t>
            </a:r>
            <a:r>
              <a:rPr lang="nl-NL" sz="2000" b="1" dirty="0"/>
              <a:t>Sportparkmanagement/Coördinator</a:t>
            </a:r>
          </a:p>
          <a:p>
            <a:r>
              <a:rPr lang="nl-NL" sz="2000" dirty="0"/>
              <a:t>Plan voor de </a:t>
            </a:r>
            <a:r>
              <a:rPr lang="nl-NL" sz="2000" b="1" dirty="0"/>
              <a:t>Maatschappelijk Betrokken Sportvereniging</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8B8244BE-76DE-3843-8D48-57256051AAD0}"/>
              </a:ext>
            </a:extLst>
          </p:cNvPr>
          <p:cNvPicPr>
            <a:picLocks noChangeAspect="1"/>
          </p:cNvPicPr>
          <p:nvPr/>
        </p:nvPicPr>
        <p:blipFill rotWithShape="1">
          <a:blip r:embed="rId2"/>
          <a:srcRect l="16150" r="18345" b="1"/>
          <a:stretch/>
        </p:blipFill>
        <p:spPr>
          <a:xfrm>
            <a:off x="5977788" y="799352"/>
            <a:ext cx="5425410" cy="5259296"/>
          </a:xfrm>
          <a:prstGeom prst="rect">
            <a:avLst/>
          </a:prstGeom>
        </p:spPr>
      </p:pic>
    </p:spTree>
    <p:extLst>
      <p:ext uri="{BB962C8B-B14F-4D97-AF65-F5344CB8AC3E}">
        <p14:creationId xmlns:p14="http://schemas.microsoft.com/office/powerpoint/2010/main" val="79502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46B9631-81A6-3245-B110-623E1092A8BE}"/>
              </a:ext>
            </a:extLst>
          </p:cNvPr>
          <p:cNvPicPr>
            <a:picLocks noChangeAspect="1"/>
          </p:cNvPicPr>
          <p:nvPr/>
        </p:nvPicPr>
        <p:blipFill>
          <a:blip r:embed="rId2"/>
          <a:stretch>
            <a:fillRect/>
          </a:stretch>
        </p:blipFill>
        <p:spPr>
          <a:xfrm>
            <a:off x="9" y="10"/>
            <a:ext cx="12191982"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7342B5A8-3523-5247-8EB9-AB35F9D64FC8}"/>
              </a:ext>
            </a:extLst>
          </p:cNvPr>
          <p:cNvSpPr>
            <a:spLocks noGrp="1"/>
          </p:cNvSpPr>
          <p:nvPr>
            <p:ph type="title"/>
          </p:nvPr>
        </p:nvSpPr>
        <p:spPr>
          <a:xfrm>
            <a:off x="709448" y="1913950"/>
            <a:ext cx="4204137" cy="1342754"/>
          </a:xfrm>
        </p:spPr>
        <p:txBody>
          <a:bodyPr>
            <a:normAutofit/>
          </a:bodyPr>
          <a:lstStyle/>
          <a:p>
            <a:pPr algn="ctr"/>
            <a:r>
              <a:rPr lang="nl-NL" sz="3600" dirty="0"/>
              <a:t>Succesfactoren</a:t>
            </a:r>
          </a:p>
        </p:txBody>
      </p:sp>
      <p:cxnSp>
        <p:nvCxnSpPr>
          <p:cNvPr id="7"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2EDCB0FC-B5DD-B449-A255-627226238CDD}"/>
              </a:ext>
            </a:extLst>
          </p:cNvPr>
          <p:cNvSpPr>
            <a:spLocks noGrp="1"/>
          </p:cNvSpPr>
          <p:nvPr>
            <p:ph idx="1"/>
          </p:nvPr>
        </p:nvSpPr>
        <p:spPr>
          <a:xfrm>
            <a:off x="525516" y="3417573"/>
            <a:ext cx="4759003" cy="2852594"/>
          </a:xfrm>
        </p:spPr>
        <p:txBody>
          <a:bodyPr anchor="ctr">
            <a:normAutofit fontScale="92500" lnSpcReduction="10000"/>
          </a:bodyPr>
          <a:lstStyle/>
          <a:p>
            <a:pPr lvl="0"/>
            <a:r>
              <a:rPr lang="nl-NL" sz="2000" dirty="0"/>
              <a:t>Integrale interne en externe aanpak!!</a:t>
            </a:r>
          </a:p>
          <a:p>
            <a:pPr lvl="0"/>
            <a:r>
              <a:rPr lang="nl-NL" sz="2000" dirty="0"/>
              <a:t>Stel een verbinder aan;</a:t>
            </a:r>
          </a:p>
          <a:p>
            <a:pPr lvl="0"/>
            <a:r>
              <a:rPr lang="nl-NL" sz="2000" dirty="0"/>
              <a:t>Gebruik de kracht van participatie en zie het als een kans;</a:t>
            </a:r>
          </a:p>
          <a:p>
            <a:pPr lvl="0"/>
            <a:r>
              <a:rPr lang="nl-NL" sz="2000" dirty="0"/>
              <a:t>Richt het park in als een multifunctionele sport- en beweegvoorziening, ten behoeve van andersoortige vormen van beweging;</a:t>
            </a:r>
          </a:p>
          <a:p>
            <a:pPr lvl="0"/>
            <a:r>
              <a:rPr lang="nl-NL" sz="2000" dirty="0"/>
              <a:t>Maak het park open en besteed aandacht aan het borgen van de sociale veiligheid. </a:t>
            </a:r>
          </a:p>
          <a:p>
            <a:endParaRPr lang="nl-NL" sz="900" dirty="0"/>
          </a:p>
        </p:txBody>
      </p:sp>
    </p:spTree>
    <p:extLst>
      <p:ext uri="{BB962C8B-B14F-4D97-AF65-F5344CB8AC3E}">
        <p14:creationId xmlns:p14="http://schemas.microsoft.com/office/powerpoint/2010/main" val="391791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6624A-0FA0-1A4E-8215-B805324E063A}"/>
              </a:ext>
            </a:extLst>
          </p:cNvPr>
          <p:cNvSpPr>
            <a:spLocks noGrp="1"/>
          </p:cNvSpPr>
          <p:nvPr>
            <p:ph type="title"/>
          </p:nvPr>
        </p:nvSpPr>
        <p:spPr>
          <a:xfrm>
            <a:off x="4965430" y="629268"/>
            <a:ext cx="6586491" cy="1286160"/>
          </a:xfrm>
        </p:spPr>
        <p:txBody>
          <a:bodyPr anchor="b">
            <a:normAutofit/>
          </a:bodyPr>
          <a:lstStyle/>
          <a:p>
            <a:r>
              <a:rPr lang="nl-NL" dirty="0"/>
              <a:t>Aanbevelingen</a:t>
            </a:r>
          </a:p>
        </p:txBody>
      </p:sp>
      <p:sp>
        <p:nvSpPr>
          <p:cNvPr id="3" name="Tijdelijke aanduiding voor inhoud 2">
            <a:extLst>
              <a:ext uri="{FF2B5EF4-FFF2-40B4-BE49-F238E27FC236}">
                <a16:creationId xmlns:a16="http://schemas.microsoft.com/office/drawing/2014/main" id="{12A378C2-349A-8344-817D-48087E57D93C}"/>
              </a:ext>
            </a:extLst>
          </p:cNvPr>
          <p:cNvSpPr>
            <a:spLocks noGrp="1"/>
          </p:cNvSpPr>
          <p:nvPr>
            <p:ph idx="1"/>
          </p:nvPr>
        </p:nvSpPr>
        <p:spPr>
          <a:xfrm>
            <a:off x="4965431" y="2438400"/>
            <a:ext cx="6586489" cy="3785419"/>
          </a:xfrm>
        </p:spPr>
        <p:txBody>
          <a:bodyPr>
            <a:noAutofit/>
          </a:bodyPr>
          <a:lstStyle/>
          <a:p>
            <a:pPr lvl="1"/>
            <a:r>
              <a:rPr lang="nl-NL" sz="1800" dirty="0"/>
              <a:t>Bepaal de specifieke doelstellingen voor het park;</a:t>
            </a:r>
          </a:p>
          <a:p>
            <a:pPr lvl="1"/>
            <a:r>
              <a:rPr lang="nl-NL" sz="1800" dirty="0"/>
              <a:t>Open het sportpark integraal: zowel fysiek als programmatisch. Betrek alle interne afdelingen!!;</a:t>
            </a:r>
          </a:p>
          <a:p>
            <a:pPr lvl="1"/>
            <a:r>
              <a:rPr lang="nl-NL" sz="1800" dirty="0"/>
              <a:t>Zorg voor voldoende beheerbudget (onderhoud, versnelde afschrijving </a:t>
            </a:r>
            <a:r>
              <a:rPr lang="nl-NL" sz="1800" dirty="0" err="1"/>
              <a:t>etc</a:t>
            </a:r>
            <a:r>
              <a:rPr lang="nl-NL" sz="1800" dirty="0"/>
              <a:t>) en programmabudget;</a:t>
            </a:r>
          </a:p>
          <a:p>
            <a:pPr lvl="1"/>
            <a:r>
              <a:rPr lang="nl-NL" sz="1800" dirty="0"/>
              <a:t>Maak een stakeholders analyse en inventariseer de behoefte;</a:t>
            </a:r>
          </a:p>
          <a:p>
            <a:pPr lvl="1"/>
            <a:r>
              <a:rPr lang="nl-NL" sz="1800" dirty="0"/>
              <a:t>Zoek naar de juiste personen, vind een “eigenaar” van het proces. Dat kan een sportparkmanager zijn, een verenigingsmanager. Iemand met verbindende kwaliteiten, die actief het sportpark kan (laten) programmeren en zo maatschappelijk kan laten renderen. </a:t>
            </a:r>
          </a:p>
          <a:p>
            <a:pPr lvl="1"/>
            <a:r>
              <a:rPr lang="nl-NL" sz="1800" dirty="0"/>
              <a:t>Indien er een fysiek ontwerp wordt gemaakt: doe een beheertoets;</a:t>
            </a:r>
          </a:p>
          <a:p>
            <a:pPr lvl="1"/>
            <a:r>
              <a:rPr lang="nl-NL" sz="1800" dirty="0"/>
              <a:t>Organiseer actieve participatie.</a:t>
            </a:r>
          </a:p>
        </p:txBody>
      </p:sp>
      <p:pic>
        <p:nvPicPr>
          <p:cNvPr id="4" name="Afbeelding 3">
            <a:extLst>
              <a:ext uri="{FF2B5EF4-FFF2-40B4-BE49-F238E27FC236}">
                <a16:creationId xmlns:a16="http://schemas.microsoft.com/office/drawing/2014/main" id="{D8FDF6B0-3CF7-734B-BF69-26A68FF3C336}"/>
              </a:ext>
            </a:extLst>
          </p:cNvPr>
          <p:cNvPicPr>
            <a:picLocks noChangeAspect="1"/>
          </p:cNvPicPr>
          <p:nvPr/>
        </p:nvPicPr>
        <p:blipFill>
          <a:blip r:embed="rId2"/>
          <a:stretch>
            <a:fillRect/>
          </a:stretch>
        </p:blipFill>
        <p:spPr>
          <a:xfrm>
            <a:off x="6409" y="10"/>
            <a:ext cx="462279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997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50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F750220-6F81-AB48-8B99-A6F635C1660D}"/>
              </a:ext>
            </a:extLst>
          </p:cNvPr>
          <p:cNvPicPr>
            <a:picLocks noChangeAspect="1"/>
          </p:cNvPicPr>
          <p:nvPr/>
        </p:nvPicPr>
        <p:blipFill>
          <a:blip r:embed="rId2"/>
          <a:stretch>
            <a:fillRect/>
          </a:stretch>
        </p:blipFill>
        <p:spPr>
          <a:xfrm>
            <a:off x="20" y="11"/>
            <a:ext cx="12191980" cy="6857988"/>
          </a:xfrm>
          <a:prstGeom prst="rect">
            <a:avLst/>
          </a:prstGeom>
        </p:spPr>
      </p:pic>
      <p:sp>
        <p:nvSpPr>
          <p:cNvPr id="21" name="Rectangle 2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953724-AAAF-AD46-8062-456C733F188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Casus: Bijlmersportpark</a:t>
            </a:r>
          </a:p>
        </p:txBody>
      </p:sp>
      <p:cxnSp>
        <p:nvCxnSpPr>
          <p:cNvPr id="23" name="Straight Connector 2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568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71936F60-D347-4247-AE22-ECCF67410F82}" type="datetime1">
              <a:rPr lang="nl-NL" smtClean="0"/>
              <a:t>06-03-2020</a:t>
            </a:fld>
            <a:endParaRPr lang="nl-NL" dirty="0"/>
          </a:p>
        </p:txBody>
      </p:sp>
      <p:sp>
        <p:nvSpPr>
          <p:cNvPr id="6" name="Tijdelijke aanduiding voor dianummer 5"/>
          <p:cNvSpPr>
            <a:spLocks noGrp="1"/>
          </p:cNvSpPr>
          <p:nvPr>
            <p:ph type="sldNum" sz="quarter" idx="12"/>
          </p:nvPr>
        </p:nvSpPr>
        <p:spPr/>
        <p:txBody>
          <a:bodyPr/>
          <a:lstStyle/>
          <a:p>
            <a:r>
              <a:rPr lang="nl-NL"/>
              <a:t>| </a:t>
            </a:r>
            <a:fld id="{5A73F218-DCB0-4894-9B51-05C25669D534}" type="slidenum">
              <a:rPr lang="nl-NL" smtClean="0"/>
              <a:pPr/>
              <a:t>15</a:t>
            </a:fld>
            <a:endParaRPr lang="nl-NL" dirty="0"/>
          </a:p>
        </p:txBody>
      </p:sp>
      <p:sp>
        <p:nvSpPr>
          <p:cNvPr id="14" name="Rechthoek 13"/>
          <p:cNvSpPr/>
          <p:nvPr/>
        </p:nvSpPr>
        <p:spPr>
          <a:xfrm>
            <a:off x="1631504" y="44624"/>
            <a:ext cx="720080"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elijkbenige driehoek 11"/>
          <p:cNvSpPr/>
          <p:nvPr/>
        </p:nvSpPr>
        <p:spPr>
          <a:xfrm rot="5400000">
            <a:off x="1551273" y="158923"/>
            <a:ext cx="2016225" cy="179399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16" name="Tekstvak 15"/>
          <p:cNvSpPr txBox="1"/>
          <p:nvPr/>
        </p:nvSpPr>
        <p:spPr>
          <a:xfrm>
            <a:off x="3841130" y="551582"/>
            <a:ext cx="5688632" cy="1231106"/>
          </a:xfrm>
          <a:prstGeom prst="rect">
            <a:avLst/>
          </a:prstGeom>
          <a:noFill/>
        </p:spPr>
        <p:txBody>
          <a:bodyPr wrap="square" lIns="0" tIns="0" rIns="0" bIns="0" rtlCol="0">
            <a:spAutoFit/>
          </a:bodyPr>
          <a:lstStyle/>
          <a:p>
            <a:pPr algn="ctr"/>
            <a:r>
              <a:rPr lang="nl-NL" sz="2000" dirty="0"/>
              <a:t>Het verbeteren van de vitaliteit van de verenigingen op het Bijlmer Sportpark   door het accommoderen van een shared service center waar sportverenigingen en sportaanbieders gebruik van kunnen maken. </a:t>
            </a:r>
            <a:endParaRPr lang="nl-NL" sz="2000" dirty="0">
              <a:solidFill>
                <a:srgbClr val="FF0000"/>
              </a:solidFill>
            </a:endParaRPr>
          </a:p>
        </p:txBody>
      </p:sp>
      <p:sp>
        <p:nvSpPr>
          <p:cNvPr id="13" name="Tekstvak 12"/>
          <p:cNvSpPr txBox="1"/>
          <p:nvPr/>
        </p:nvSpPr>
        <p:spPr>
          <a:xfrm>
            <a:off x="1347584" y="920656"/>
            <a:ext cx="2008000" cy="276999"/>
          </a:xfrm>
          <a:prstGeom prst="rect">
            <a:avLst/>
          </a:prstGeom>
          <a:noFill/>
        </p:spPr>
        <p:txBody>
          <a:bodyPr wrap="square" lIns="0" tIns="0" rIns="0" bIns="0" rtlCol="0">
            <a:spAutoFit/>
          </a:bodyPr>
          <a:lstStyle/>
          <a:p>
            <a:pPr algn="ctr"/>
            <a:r>
              <a:rPr lang="nl-NL" b="1" dirty="0">
                <a:solidFill>
                  <a:schemeClr val="bg1"/>
                </a:solidFill>
              </a:rPr>
              <a:t>Doel</a:t>
            </a:r>
          </a:p>
        </p:txBody>
      </p:sp>
      <p:sp>
        <p:nvSpPr>
          <p:cNvPr id="17" name="Rechthoek 16"/>
          <p:cNvSpPr/>
          <p:nvPr/>
        </p:nvSpPr>
        <p:spPr>
          <a:xfrm>
            <a:off x="1699394" y="2231551"/>
            <a:ext cx="317247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p:cNvSpPr/>
          <p:nvPr/>
        </p:nvSpPr>
        <p:spPr>
          <a:xfrm>
            <a:off x="7565888" y="2231153"/>
            <a:ext cx="317247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4511824" y="2231154"/>
            <a:ext cx="317247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p:cNvSpPr txBox="1"/>
          <p:nvPr/>
        </p:nvSpPr>
        <p:spPr>
          <a:xfrm>
            <a:off x="3285629" y="2420889"/>
            <a:ext cx="5688632" cy="307777"/>
          </a:xfrm>
          <a:prstGeom prst="rect">
            <a:avLst/>
          </a:prstGeom>
          <a:noFill/>
        </p:spPr>
        <p:txBody>
          <a:bodyPr wrap="square" lIns="0" tIns="0" rIns="0" bIns="0" rtlCol="0">
            <a:spAutoFit/>
          </a:bodyPr>
          <a:lstStyle/>
          <a:p>
            <a:pPr algn="ctr"/>
            <a:r>
              <a:rPr lang="nl-NL" sz="2000" b="1" dirty="0">
                <a:solidFill>
                  <a:srgbClr val="FF0000"/>
                </a:solidFill>
              </a:rPr>
              <a:t>5 pijlers voor samenwerking  </a:t>
            </a:r>
          </a:p>
        </p:txBody>
      </p:sp>
      <p:sp>
        <p:nvSpPr>
          <p:cNvPr id="24" name="Tekstvak 23"/>
          <p:cNvSpPr txBox="1"/>
          <p:nvPr/>
        </p:nvSpPr>
        <p:spPr>
          <a:xfrm>
            <a:off x="1631504" y="3155455"/>
            <a:ext cx="2141736" cy="246221"/>
          </a:xfrm>
          <a:prstGeom prst="rect">
            <a:avLst/>
          </a:prstGeom>
          <a:noFill/>
        </p:spPr>
        <p:txBody>
          <a:bodyPr wrap="square" lIns="0" tIns="0" rIns="0" bIns="0" rtlCol="0">
            <a:spAutoFit/>
          </a:bodyPr>
          <a:lstStyle/>
          <a:p>
            <a:pPr algn="ctr"/>
            <a:r>
              <a:rPr lang="nl-NL" sz="1600" b="1" dirty="0"/>
              <a:t>1. Administratie</a:t>
            </a:r>
            <a:endParaRPr lang="nl-NL" sz="1200" b="1" dirty="0"/>
          </a:p>
        </p:txBody>
      </p:sp>
      <p:sp>
        <p:nvSpPr>
          <p:cNvPr id="25" name="Tekstvak 24"/>
          <p:cNvSpPr txBox="1"/>
          <p:nvPr/>
        </p:nvSpPr>
        <p:spPr>
          <a:xfrm>
            <a:off x="8081255" y="3140969"/>
            <a:ext cx="2141736" cy="246221"/>
          </a:xfrm>
          <a:prstGeom prst="rect">
            <a:avLst/>
          </a:prstGeom>
          <a:noFill/>
        </p:spPr>
        <p:txBody>
          <a:bodyPr wrap="square" lIns="0" tIns="0" rIns="0" bIns="0" rtlCol="0">
            <a:spAutoFit/>
          </a:bodyPr>
          <a:lstStyle/>
          <a:p>
            <a:pPr algn="ctr"/>
            <a:r>
              <a:rPr lang="nl-NL" sz="1600" b="1" dirty="0"/>
              <a:t>3. Ledenwerving</a:t>
            </a:r>
            <a:endParaRPr lang="nl-NL" sz="1200" b="1" dirty="0"/>
          </a:p>
        </p:txBody>
      </p:sp>
      <p:sp>
        <p:nvSpPr>
          <p:cNvPr id="26" name="Tekstvak 25"/>
          <p:cNvSpPr txBox="1"/>
          <p:nvPr/>
        </p:nvSpPr>
        <p:spPr>
          <a:xfrm>
            <a:off x="5027191" y="3140969"/>
            <a:ext cx="2141736" cy="246221"/>
          </a:xfrm>
          <a:prstGeom prst="rect">
            <a:avLst/>
          </a:prstGeom>
          <a:noFill/>
        </p:spPr>
        <p:txBody>
          <a:bodyPr wrap="square" lIns="0" tIns="0" rIns="0" bIns="0" rtlCol="0">
            <a:spAutoFit/>
          </a:bodyPr>
          <a:lstStyle/>
          <a:p>
            <a:pPr algn="ctr"/>
            <a:r>
              <a:rPr lang="nl-NL" sz="1600" b="1" dirty="0"/>
              <a:t>2. Multisport</a:t>
            </a:r>
            <a:r>
              <a:rPr lang="nl-NL" sz="1600" dirty="0">
                <a:solidFill>
                  <a:srgbClr val="FF0000"/>
                </a:solidFill>
              </a:rPr>
              <a:t> </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0108" y="3590073"/>
            <a:ext cx="535843" cy="5246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Tekstvak 21"/>
          <p:cNvSpPr txBox="1"/>
          <p:nvPr/>
        </p:nvSpPr>
        <p:spPr>
          <a:xfrm>
            <a:off x="3705986" y="5080060"/>
            <a:ext cx="2141736" cy="246221"/>
          </a:xfrm>
          <a:prstGeom prst="rect">
            <a:avLst/>
          </a:prstGeom>
          <a:noFill/>
        </p:spPr>
        <p:txBody>
          <a:bodyPr wrap="square" lIns="0" tIns="0" rIns="0" bIns="0" rtlCol="0">
            <a:spAutoFit/>
          </a:bodyPr>
          <a:lstStyle/>
          <a:p>
            <a:pPr algn="ctr"/>
            <a:r>
              <a:rPr lang="nl-NL" sz="1600" b="1" dirty="0"/>
              <a:t>4. Kader</a:t>
            </a:r>
            <a:r>
              <a:rPr lang="nl-NL" sz="1200" b="1" dirty="0"/>
              <a:t> </a:t>
            </a:r>
          </a:p>
        </p:txBody>
      </p:sp>
      <p:sp>
        <p:nvSpPr>
          <p:cNvPr id="23" name="Tekstvak 22"/>
          <p:cNvSpPr txBox="1"/>
          <p:nvPr/>
        </p:nvSpPr>
        <p:spPr>
          <a:xfrm>
            <a:off x="6685446" y="5080060"/>
            <a:ext cx="2141736" cy="246221"/>
          </a:xfrm>
          <a:prstGeom prst="rect">
            <a:avLst/>
          </a:prstGeom>
          <a:noFill/>
        </p:spPr>
        <p:txBody>
          <a:bodyPr wrap="square" lIns="0" tIns="0" rIns="0" bIns="0" rtlCol="0">
            <a:spAutoFit/>
          </a:bodyPr>
          <a:lstStyle/>
          <a:p>
            <a:pPr algn="ctr"/>
            <a:r>
              <a:rPr lang="nl-NL" sz="1600" b="1" dirty="0"/>
              <a:t>5. Leren van elkaar  </a:t>
            </a:r>
          </a:p>
        </p:txBody>
      </p:sp>
      <p:pic>
        <p:nvPicPr>
          <p:cNvPr id="3" name="Afbeelding 2"/>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414843" y="3622923"/>
            <a:ext cx="575058" cy="575058"/>
          </a:xfrm>
          <a:prstGeom prst="rect">
            <a:avLst/>
          </a:prstGeom>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9351"/>
          <a:stretch/>
        </p:blipFill>
        <p:spPr bwMode="auto">
          <a:xfrm flipV="1">
            <a:off x="5233045" y="3712696"/>
            <a:ext cx="1648222" cy="4541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038" y="3695652"/>
            <a:ext cx="423587" cy="4147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7153"/>
          <a:stretch/>
        </p:blipFill>
        <p:spPr bwMode="auto">
          <a:xfrm>
            <a:off x="4436903" y="5445226"/>
            <a:ext cx="796143" cy="7200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Afbeelding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7280" y="5527724"/>
            <a:ext cx="798960" cy="798960"/>
          </a:xfrm>
          <a:prstGeom prst="rect">
            <a:avLst/>
          </a:prstGeom>
        </p:spPr>
      </p:pic>
    </p:spTree>
    <p:extLst>
      <p:ext uri="{BB962C8B-B14F-4D97-AF65-F5344CB8AC3E}">
        <p14:creationId xmlns:p14="http://schemas.microsoft.com/office/powerpoint/2010/main" val="299040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p:cNvSpPr txBox="1"/>
          <p:nvPr/>
        </p:nvSpPr>
        <p:spPr>
          <a:xfrm>
            <a:off x="965200" y="2470248"/>
            <a:ext cx="4048344" cy="353623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b="1"/>
              <a:t>Fasering</a:t>
            </a:r>
          </a:p>
          <a:p>
            <a:pPr indent="-228600">
              <a:lnSpc>
                <a:spcPct val="90000"/>
              </a:lnSpc>
              <a:spcAft>
                <a:spcPts val="600"/>
              </a:spcAft>
              <a:buFont typeface="Arial" panose="020B0604020202020204" pitchFamily="34" charset="0"/>
              <a:buChar char="•"/>
            </a:pPr>
            <a:endParaRPr lang="en-US" sz="1900"/>
          </a:p>
          <a:p>
            <a:pPr marL="457200" indent="-228600">
              <a:lnSpc>
                <a:spcPct val="90000"/>
              </a:lnSpc>
              <a:spcAft>
                <a:spcPts val="600"/>
              </a:spcAft>
              <a:buFont typeface="Arial" panose="020B0604020202020204" pitchFamily="34" charset="0"/>
              <a:buChar char="•"/>
            </a:pPr>
            <a:r>
              <a:rPr lang="en-US" sz="1900"/>
              <a:t>Brainstorm avond</a:t>
            </a:r>
          </a:p>
          <a:p>
            <a:pPr marL="457200" indent="-228600">
              <a:lnSpc>
                <a:spcPct val="90000"/>
              </a:lnSpc>
              <a:spcAft>
                <a:spcPts val="600"/>
              </a:spcAft>
              <a:buFont typeface="Arial" panose="020B0604020202020204" pitchFamily="34" charset="0"/>
              <a:buChar char="•"/>
            </a:pPr>
            <a:r>
              <a:rPr lang="en-US" sz="1900"/>
              <a:t>PR &amp; Communicatieplan</a:t>
            </a:r>
          </a:p>
          <a:p>
            <a:pPr marL="457200" indent="-228600">
              <a:lnSpc>
                <a:spcPct val="90000"/>
              </a:lnSpc>
              <a:spcAft>
                <a:spcPts val="600"/>
              </a:spcAft>
              <a:buFont typeface="Arial" panose="020B0604020202020204" pitchFamily="34" charset="0"/>
              <a:buChar char="•"/>
            </a:pPr>
            <a:r>
              <a:rPr lang="en-US" sz="1900"/>
              <a:t>Opening SSC</a:t>
            </a:r>
          </a:p>
          <a:p>
            <a:pPr marL="457200" indent="-228600">
              <a:lnSpc>
                <a:spcPct val="90000"/>
              </a:lnSpc>
              <a:spcAft>
                <a:spcPts val="600"/>
              </a:spcAft>
              <a:buFont typeface="Arial" panose="020B0604020202020204" pitchFamily="34" charset="0"/>
              <a:buChar char="•"/>
            </a:pPr>
            <a:r>
              <a:rPr lang="en-US" sz="1900"/>
              <a:t>Kennisdeling – digitaal Platform</a:t>
            </a:r>
          </a:p>
          <a:p>
            <a:pPr marL="457200" indent="-228600">
              <a:lnSpc>
                <a:spcPct val="90000"/>
              </a:lnSpc>
              <a:spcAft>
                <a:spcPts val="600"/>
              </a:spcAft>
              <a:buFont typeface="Arial" panose="020B0604020202020204" pitchFamily="34" charset="0"/>
              <a:buChar char="•"/>
            </a:pPr>
            <a:r>
              <a:rPr lang="en-US" sz="1900"/>
              <a:t>Multi sport – Zomeractiviteit</a:t>
            </a:r>
          </a:p>
          <a:p>
            <a:pPr marL="457200" indent="-228600">
              <a:lnSpc>
                <a:spcPct val="90000"/>
              </a:lnSpc>
              <a:spcAft>
                <a:spcPts val="600"/>
              </a:spcAft>
              <a:buFont typeface="Arial" panose="020B0604020202020204" pitchFamily="34" charset="0"/>
              <a:buChar char="•"/>
            </a:pPr>
            <a:r>
              <a:rPr lang="en-US" sz="1900"/>
              <a:t>Subsidie aanvraag</a:t>
            </a:r>
          </a:p>
          <a:p>
            <a:pPr marL="457200" indent="-228600">
              <a:lnSpc>
                <a:spcPct val="90000"/>
              </a:lnSpc>
              <a:spcAft>
                <a:spcPts val="600"/>
              </a:spcAft>
              <a:buFont typeface="Arial" panose="020B0604020202020204" pitchFamily="34" charset="0"/>
              <a:buChar char="•"/>
            </a:pPr>
            <a:r>
              <a:rPr lang="en-US" sz="1900"/>
              <a:t>Bundelen van de administraties</a:t>
            </a:r>
          </a:p>
          <a:p>
            <a:pPr marL="457200" indent="-228600">
              <a:lnSpc>
                <a:spcPct val="90000"/>
              </a:lnSpc>
              <a:spcAft>
                <a:spcPts val="600"/>
              </a:spcAft>
              <a:buFont typeface="Arial" panose="020B0604020202020204" pitchFamily="34" charset="0"/>
              <a:buChar char="•"/>
            </a:pPr>
            <a:r>
              <a:rPr lang="en-US" sz="1900"/>
              <a:t>Sportloket</a:t>
            </a:r>
          </a:p>
          <a:p>
            <a:pPr indent="-228600">
              <a:lnSpc>
                <a:spcPct val="90000"/>
              </a:lnSpc>
              <a:spcAft>
                <a:spcPts val="600"/>
              </a:spcAft>
              <a:buFont typeface="Arial" panose="020B0604020202020204" pitchFamily="34" charset="0"/>
              <a:buChar char="•"/>
            </a:pPr>
            <a:endParaRPr lang="en-US" sz="1900"/>
          </a:p>
        </p:txBody>
      </p:sp>
      <p:pic>
        <p:nvPicPr>
          <p:cNvPr id="3" name="Afbeelding 2"/>
          <p:cNvPicPr>
            <a:picLocks noChangeAspect="1"/>
          </p:cNvPicPr>
          <p:nvPr/>
        </p:nvPicPr>
        <p:blipFill>
          <a:blip r:embed="rId2"/>
          <a:stretch>
            <a:fillRect/>
          </a:stretch>
        </p:blipFill>
        <p:spPr>
          <a:xfrm>
            <a:off x="5517410" y="851517"/>
            <a:ext cx="6170724"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
        <p:nvSpPr>
          <p:cNvPr id="137" name="Shape 137"/>
          <p:cNvSpPr>
            <a:spLocks noGrp="1"/>
          </p:cNvSpPr>
          <p:nvPr>
            <p:ph type="sldNum" sz="quarter" idx="2"/>
          </p:nvPr>
        </p:nvSpPr>
        <p:spPr>
          <a:xfrm>
            <a:off x="11146536" y="6035040"/>
            <a:ext cx="548640" cy="548640"/>
          </a:xfrm>
          <a:prstGeom prst="ellipse">
            <a:avLst/>
          </a:prstGeom>
          <a:solidFill>
            <a:schemeClr val="tx1">
              <a:alpha val="80000"/>
            </a:schemeClr>
          </a:solidFill>
          <a:extLst>
            <a:ext uri="{C572A759-6A51-4108-AA02-DFA0A04FC94B}">
              <ma14:wrappingTextBoxFlag xmlns:ma14="http://schemas.microsoft.com/office/mac/drawingml/2011/main" xmlns="" val="1"/>
            </a:ext>
          </a:extLst>
        </p:spPr>
        <p:txBody>
          <a:bodyPr vert="horz" lIns="91440" tIns="45720" rIns="91440" bIns="45720" rtlCol="0" anchor="ctr">
            <a:normAutofit/>
          </a:bodyPr>
          <a:lstStyle/>
          <a:p>
            <a:pPr algn="ctr">
              <a:spcAft>
                <a:spcPts val="600"/>
              </a:spcAft>
              <a:defRPr/>
            </a:pPr>
            <a:fld id="{86CB4B4D-7CA3-9044-876B-883B54F8677D}" type="slidenum">
              <a:rPr lang="en-US">
                <a:solidFill>
                  <a:schemeClr val="bg1"/>
                </a:solidFill>
                <a:latin typeface="Calibri" panose="020F0502020204030204"/>
              </a:rPr>
              <a:pPr algn="ctr">
                <a:spcAft>
                  <a:spcPts val="600"/>
                </a:spcAft>
                <a:defRPr/>
              </a:pPr>
              <a:t>16</a:t>
            </a:fld>
            <a:endParaRPr lang="en-US">
              <a:solidFill>
                <a:schemeClr val="bg1"/>
              </a:solidFill>
              <a:latin typeface="Calibri" panose="020F0502020204030204"/>
            </a:endParaRPr>
          </a:p>
        </p:txBody>
      </p:sp>
      <p:sp>
        <p:nvSpPr>
          <p:cNvPr id="136" name="Shape 136"/>
          <p:cNvSpPr/>
          <p:nvPr/>
        </p:nvSpPr>
        <p:spPr>
          <a:xfrm>
            <a:off x="9230281" y="6489408"/>
            <a:ext cx="75600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000">
                <a:solidFill>
                  <a:srgbClr val="BEBEBE"/>
                </a:solidFill>
              </a:defRPr>
            </a:lvl1pPr>
          </a:lstStyle>
          <a:p>
            <a:pPr lvl="0">
              <a:spcAft>
                <a:spcPts val="600"/>
              </a:spcAft>
              <a:defRPr sz="1800">
                <a:solidFill>
                  <a:srgbClr val="000000"/>
                </a:solidFill>
              </a:defRPr>
            </a:pPr>
            <a:r>
              <a:rPr sz="1800"/>
              <a:t>20-5-2019</a:t>
            </a:r>
          </a:p>
        </p:txBody>
      </p:sp>
      <p:sp>
        <p:nvSpPr>
          <p:cNvPr id="138" name="Shape 138"/>
          <p:cNvSpPr/>
          <p:nvPr/>
        </p:nvSpPr>
        <p:spPr>
          <a:xfrm>
            <a:off x="1631503" y="44624"/>
            <a:ext cx="720082" cy="1728192"/>
          </a:xfrm>
          <a:prstGeom prst="rect">
            <a:avLst/>
          </a:prstGeom>
          <a:solidFill>
            <a:srgbClr val="FFFFFF"/>
          </a:solidFill>
          <a:ln w="12700">
            <a:miter lim="400000"/>
          </a:ln>
        </p:spPr>
        <p:txBody>
          <a:bodyPr lIns="0" tIns="0" rIns="0" bIns="0" anchor="ctr"/>
          <a:lstStyle/>
          <a:p>
            <a:pPr lvl="0" algn="ctr">
              <a:defRPr>
                <a:solidFill>
                  <a:srgbClr val="FFFFFF"/>
                </a:solidFill>
              </a:defRPr>
            </a:pPr>
            <a:endParaRPr/>
          </a:p>
        </p:txBody>
      </p:sp>
      <p:sp>
        <p:nvSpPr>
          <p:cNvPr id="141" name="Shape 141"/>
          <p:cNvSpPr/>
          <p:nvPr/>
        </p:nvSpPr>
        <p:spPr>
          <a:xfrm>
            <a:off x="1347585" y="920656"/>
            <a:ext cx="2007999"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b="1">
                <a:solidFill>
                  <a:srgbClr val="FFFFFF"/>
                </a:solidFill>
              </a:defRPr>
            </a:lvl1pPr>
          </a:lstStyle>
          <a:p>
            <a:pPr lvl="0">
              <a:spcAft>
                <a:spcPts val="600"/>
              </a:spcAft>
              <a:defRPr b="0">
                <a:solidFill>
                  <a:srgbClr val="000000"/>
                </a:solidFill>
              </a:defRPr>
            </a:pPr>
            <a:r>
              <a:t>Doel</a:t>
            </a:r>
          </a:p>
        </p:txBody>
      </p:sp>
    </p:spTree>
    <p:extLst>
      <p:ext uri="{BB962C8B-B14F-4D97-AF65-F5344CB8AC3E}">
        <p14:creationId xmlns:p14="http://schemas.microsoft.com/office/powerpoint/2010/main" val="34707481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p:cNvSpPr txBox="1"/>
          <p:nvPr/>
        </p:nvSpPr>
        <p:spPr>
          <a:xfrm>
            <a:off x="1094095" y="851517"/>
            <a:ext cx="5238466" cy="29914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kern="1200">
                <a:solidFill>
                  <a:schemeClr val="tx1"/>
                </a:solidFill>
                <a:latin typeface="+mj-lt"/>
                <a:ea typeface="+mj-ea"/>
                <a:cs typeface="+mj-cs"/>
              </a:rPr>
              <a:t>Samenvoegen van de administraties</a:t>
            </a:r>
          </a:p>
        </p:txBody>
      </p:sp>
      <p:sp>
        <p:nvSpPr>
          <p:cNvPr id="18" name="Freeform: Shape 1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p:cNvPicPr>
            <a:picLocks noChangeAspect="1"/>
          </p:cNvPicPr>
          <p:nvPr/>
        </p:nvPicPr>
        <p:blipFill>
          <a:blip r:embed="rId2"/>
          <a:stretch>
            <a:fillRect/>
          </a:stretch>
        </p:blipFill>
        <p:spPr>
          <a:xfrm>
            <a:off x="8310301" y="2129307"/>
            <a:ext cx="1659735" cy="3217333"/>
          </a:xfrm>
          <a:prstGeom prst="rect">
            <a:avLst/>
          </a:prstGeom>
        </p:spPr>
      </p:pic>
    </p:spTree>
    <p:extLst>
      <p:ext uri="{BB962C8B-B14F-4D97-AF65-F5344CB8AC3E}">
        <p14:creationId xmlns:p14="http://schemas.microsoft.com/office/powerpoint/2010/main" val="630881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D972582-BF66-BC4A-8872-335A63C2B03D}"/>
              </a:ext>
            </a:extLst>
          </p:cNvPr>
          <p:cNvPicPr>
            <a:picLocks noChangeAspect="1"/>
          </p:cNvPicPr>
          <p:nvPr/>
        </p:nvPicPr>
        <p:blipFill>
          <a:blip r:embed="rId2"/>
          <a:stretch>
            <a:fillRect/>
          </a:stretch>
        </p:blipFill>
        <p:spPr>
          <a:xfrm>
            <a:off x="0" y="11"/>
            <a:ext cx="12191980" cy="6857988"/>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E0A187E9-D7A0-4C47-A942-64A7474D9627}"/>
              </a:ext>
            </a:extLst>
          </p:cNvPr>
          <p:cNvSpPr txBox="1"/>
          <p:nvPr/>
        </p:nvSpPr>
        <p:spPr>
          <a:xfrm>
            <a:off x="523875" y="5317240"/>
            <a:ext cx="11210925" cy="74483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800" b="1" dirty="0">
                <a:solidFill>
                  <a:schemeClr val="tx1">
                    <a:lumMod val="85000"/>
                    <a:lumOff val="15000"/>
                  </a:schemeClr>
                </a:solidFill>
                <a:latin typeface="+mj-lt"/>
                <a:ea typeface="+mj-ea"/>
                <a:cs typeface="+mj-cs"/>
              </a:rPr>
              <a:t>VRAGEN?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99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624DCDD6-3391-DB44-B909-7006BB05558A}"/>
              </a:ext>
            </a:extLst>
          </p:cNvPr>
          <p:cNvPicPr>
            <a:picLocks noChangeAspect="1"/>
          </p:cNvPicPr>
          <p:nvPr/>
        </p:nvPicPr>
        <p:blipFill>
          <a:blip r:embed="rId2"/>
          <a:stretch>
            <a:fillRect/>
          </a:stretch>
        </p:blipFill>
        <p:spPr>
          <a:xfrm>
            <a:off x="689" y="1"/>
            <a:ext cx="12190642" cy="6857999"/>
          </a:xfrm>
          <a:prstGeom prst="rect">
            <a:avLst/>
          </a:prstGeom>
        </p:spPr>
      </p:pic>
      <p:sp>
        <p:nvSpPr>
          <p:cNvPr id="2" name="Titel 1">
            <a:extLst>
              <a:ext uri="{FF2B5EF4-FFF2-40B4-BE49-F238E27FC236}">
                <a16:creationId xmlns:a16="http://schemas.microsoft.com/office/drawing/2014/main" id="{71F52819-22D5-734D-AF8A-D565917F47AD}"/>
              </a:ext>
            </a:extLst>
          </p:cNvPr>
          <p:cNvSpPr>
            <a:spLocks noGrp="1"/>
          </p:cNvSpPr>
          <p:nvPr>
            <p:ph type="ctrTitle"/>
          </p:nvPr>
        </p:nvSpPr>
        <p:spPr>
          <a:xfrm>
            <a:off x="1524000" y="1122362"/>
            <a:ext cx="9144000" cy="2900518"/>
          </a:xfrm>
        </p:spPr>
        <p:txBody>
          <a:bodyPr>
            <a:normAutofit/>
          </a:bodyPr>
          <a:lstStyle/>
          <a:p>
            <a:r>
              <a:rPr lang="nl-NL">
                <a:solidFill>
                  <a:srgbClr val="FFFFFF"/>
                </a:solidFill>
              </a:rPr>
              <a:t>Bijlmer Sportpark zet het hek open!</a:t>
            </a:r>
            <a:br>
              <a:rPr lang="nl-NL">
                <a:solidFill>
                  <a:srgbClr val="FFFFFF"/>
                </a:solidFill>
              </a:rPr>
            </a:br>
            <a:endParaRPr lang="nl-NL" dirty="0">
              <a:solidFill>
                <a:srgbClr val="FFFFFF"/>
              </a:solidFill>
            </a:endParaRPr>
          </a:p>
        </p:txBody>
      </p:sp>
      <p:sp>
        <p:nvSpPr>
          <p:cNvPr id="3" name="Ondertitel 2">
            <a:extLst>
              <a:ext uri="{FF2B5EF4-FFF2-40B4-BE49-F238E27FC236}">
                <a16:creationId xmlns:a16="http://schemas.microsoft.com/office/drawing/2014/main" id="{7BA7D258-6E95-B148-9BA1-48ADEA61BB76}"/>
              </a:ext>
            </a:extLst>
          </p:cNvPr>
          <p:cNvSpPr>
            <a:spLocks noGrp="1"/>
          </p:cNvSpPr>
          <p:nvPr>
            <p:ph type="subTitle" idx="1"/>
          </p:nvPr>
        </p:nvSpPr>
        <p:spPr>
          <a:xfrm>
            <a:off x="1524000" y="4159404"/>
            <a:ext cx="9144000" cy="1098395"/>
          </a:xfrm>
        </p:spPr>
        <p:txBody>
          <a:bodyPr>
            <a:normAutofit/>
          </a:bodyPr>
          <a:lstStyle/>
          <a:p>
            <a:r>
              <a:rPr lang="nl-NL">
                <a:solidFill>
                  <a:srgbClr val="FFFFFF"/>
                </a:solidFill>
              </a:rPr>
              <a:t>Lessons Learned van de “Open Sportparken”  in Amsterdam</a:t>
            </a:r>
          </a:p>
        </p:txBody>
      </p:sp>
    </p:spTree>
    <p:extLst>
      <p:ext uri="{BB962C8B-B14F-4D97-AF65-F5344CB8AC3E}">
        <p14:creationId xmlns:p14="http://schemas.microsoft.com/office/powerpoint/2010/main" val="213174694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66F794-5988-3C4A-AB7D-759839EEC717}"/>
              </a:ext>
            </a:extLst>
          </p:cNvPr>
          <p:cNvSpPr>
            <a:spLocks noGrp="1"/>
          </p:cNvSpPr>
          <p:nvPr>
            <p:ph type="title"/>
          </p:nvPr>
        </p:nvSpPr>
        <p:spPr>
          <a:xfrm>
            <a:off x="589560" y="856180"/>
            <a:ext cx="4560584" cy="1128068"/>
          </a:xfrm>
        </p:spPr>
        <p:txBody>
          <a:bodyPr anchor="ctr">
            <a:normAutofit/>
          </a:bodyPr>
          <a:lstStyle/>
          <a:p>
            <a:r>
              <a:rPr lang="nl-NL" sz="3700"/>
              <a:t>Wetenschappelijke Achtergrond</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7C9950D-F863-474E-A198-5B843BBEBCF8}"/>
              </a:ext>
            </a:extLst>
          </p:cNvPr>
          <p:cNvSpPr>
            <a:spLocks noGrp="1"/>
          </p:cNvSpPr>
          <p:nvPr>
            <p:ph idx="1"/>
          </p:nvPr>
        </p:nvSpPr>
        <p:spPr>
          <a:xfrm>
            <a:off x="590719" y="2330505"/>
            <a:ext cx="4559425" cy="3979585"/>
          </a:xfrm>
        </p:spPr>
        <p:txBody>
          <a:bodyPr anchor="ctr">
            <a:normAutofit/>
          </a:bodyPr>
          <a:lstStyle/>
          <a:p>
            <a:pPr marL="0" indent="0">
              <a:buNone/>
            </a:pPr>
            <a:endParaRPr lang="nl-NL" sz="2000" dirty="0"/>
          </a:p>
          <a:p>
            <a:pPr marL="0" indent="0">
              <a:buNone/>
            </a:pPr>
            <a:r>
              <a:rPr lang="nl-NL" sz="3600" b="1" dirty="0"/>
              <a:t>“</a:t>
            </a:r>
            <a:r>
              <a:rPr lang="nl-NL" sz="3600" b="1" i="1" dirty="0"/>
              <a:t>Hoe hoger het hek, hoe veiliger de plek</a:t>
            </a:r>
            <a:r>
              <a:rPr lang="nl-NL" sz="2000" b="1" dirty="0"/>
              <a:t>” </a:t>
            </a:r>
          </a:p>
          <a:p>
            <a:pPr marL="0" indent="0">
              <a:buNone/>
            </a:pPr>
            <a:endParaRPr lang="nl-NL" sz="2000" dirty="0"/>
          </a:p>
          <a:p>
            <a:pPr marL="0" indent="0">
              <a:buNone/>
            </a:pPr>
            <a:endParaRPr lang="nl-NL" sz="2000" dirty="0"/>
          </a:p>
          <a:p>
            <a:pPr marL="0" indent="0">
              <a:buNone/>
            </a:pPr>
            <a:endParaRPr lang="nl-NL" sz="2000" dirty="0"/>
          </a:p>
          <a:p>
            <a:pPr marL="0" indent="0">
              <a:buNone/>
            </a:pPr>
            <a:r>
              <a:rPr lang="nl-NL" sz="1700" i="1" dirty="0"/>
              <a:t>Het plaatsen van hoge hekken op sportparken zorgt niet voor het exponentieel toenemen van het veiligheidsgevoel bij de gebruikers (Cevaal et al., 2010; E.M. </a:t>
            </a:r>
            <a:r>
              <a:rPr lang="nl-NL" sz="1700" i="1" dirty="0" err="1"/>
              <a:t>Snoeijs</a:t>
            </a:r>
            <a:r>
              <a:rPr lang="nl-NL" sz="1700" i="1" dirty="0"/>
              <a:t>, 2012). </a:t>
            </a:r>
            <a:br>
              <a:rPr lang="nl-NL" sz="1700" i="1" dirty="0"/>
            </a:br>
            <a:endParaRPr lang="nl-NL" sz="1700" i="1"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36D1DC27-DCA3-FA45-B835-59C49D6F12A0}"/>
              </a:ext>
            </a:extLst>
          </p:cNvPr>
          <p:cNvPicPr>
            <a:picLocks noChangeAspect="1"/>
          </p:cNvPicPr>
          <p:nvPr/>
        </p:nvPicPr>
        <p:blipFill>
          <a:blip r:embed="rId2"/>
          <a:stretch>
            <a:fillRect/>
          </a:stretch>
        </p:blipFill>
        <p:spPr>
          <a:xfrm>
            <a:off x="5984623" y="799352"/>
            <a:ext cx="5411739" cy="5259296"/>
          </a:xfrm>
          <a:prstGeom prst="rect">
            <a:avLst/>
          </a:prstGeom>
        </p:spPr>
      </p:pic>
    </p:spTree>
    <p:extLst>
      <p:ext uri="{BB962C8B-B14F-4D97-AF65-F5344CB8AC3E}">
        <p14:creationId xmlns:p14="http://schemas.microsoft.com/office/powerpoint/2010/main" val="391226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F8247FD-604F-8B41-9BC8-CB5388A2BE5F}"/>
              </a:ext>
            </a:extLst>
          </p:cNvPr>
          <p:cNvPicPr>
            <a:picLocks noChangeAspect="1"/>
          </p:cNvPicPr>
          <p:nvPr/>
        </p:nvPicPr>
        <p:blipFill>
          <a:blip r:embed="rId2"/>
          <a:stretch>
            <a:fillRect/>
          </a:stretch>
        </p:blipFill>
        <p:spPr>
          <a:xfrm>
            <a:off x="8" y="10"/>
            <a:ext cx="12191982"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7346AFC-A964-E741-AB3B-82C7D804FC9F}"/>
              </a:ext>
            </a:extLst>
          </p:cNvPr>
          <p:cNvSpPr>
            <a:spLocks noGrp="1"/>
          </p:cNvSpPr>
          <p:nvPr>
            <p:ph type="title"/>
          </p:nvPr>
        </p:nvSpPr>
        <p:spPr>
          <a:xfrm>
            <a:off x="709448" y="1913950"/>
            <a:ext cx="4204137" cy="1342754"/>
          </a:xfrm>
        </p:spPr>
        <p:txBody>
          <a:bodyPr>
            <a:normAutofit/>
          </a:bodyPr>
          <a:lstStyle/>
          <a:p>
            <a:pPr algn="ctr"/>
            <a:r>
              <a:rPr lang="nl-NL" sz="3600"/>
              <a:t>Trends en Ontwikkelingen</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E153DDE-3936-3C47-B245-822D29FD3AE4}"/>
              </a:ext>
            </a:extLst>
          </p:cNvPr>
          <p:cNvSpPr>
            <a:spLocks noGrp="1"/>
          </p:cNvSpPr>
          <p:nvPr>
            <p:ph idx="1"/>
          </p:nvPr>
        </p:nvSpPr>
        <p:spPr>
          <a:xfrm>
            <a:off x="525516" y="3417573"/>
            <a:ext cx="4593021" cy="2619839"/>
          </a:xfrm>
        </p:spPr>
        <p:txBody>
          <a:bodyPr anchor="ctr">
            <a:normAutofit/>
          </a:bodyPr>
          <a:lstStyle/>
          <a:p>
            <a:r>
              <a:rPr lang="nl-NL" sz="1800" b="1" dirty="0"/>
              <a:t>Urbanisatie:</a:t>
            </a:r>
            <a:r>
              <a:rPr lang="nl-NL" sz="1800" dirty="0"/>
              <a:t> ruimte gebrek in de grote steden.</a:t>
            </a:r>
          </a:p>
          <a:p>
            <a:r>
              <a:rPr lang="nl-NL" sz="1800" b="1" dirty="0"/>
              <a:t>Individualisering:</a:t>
            </a:r>
            <a:r>
              <a:rPr lang="nl-NL" sz="1800" dirty="0"/>
              <a:t> ongeorganiseerde sport rukt verder op.</a:t>
            </a:r>
          </a:p>
          <a:p>
            <a:r>
              <a:rPr lang="nl-NL" sz="1800" b="1" dirty="0"/>
              <a:t>Sociaal Domein: </a:t>
            </a:r>
            <a:r>
              <a:rPr lang="nl-NL" sz="1800" dirty="0"/>
              <a:t>effectief en efficiënt omgaan met publieke middelen.</a:t>
            </a:r>
          </a:p>
          <a:p>
            <a:endParaRPr lang="nl-NL" sz="1800" dirty="0"/>
          </a:p>
        </p:txBody>
      </p:sp>
    </p:spTree>
    <p:extLst>
      <p:ext uri="{BB962C8B-B14F-4D97-AF65-F5344CB8AC3E}">
        <p14:creationId xmlns:p14="http://schemas.microsoft.com/office/powerpoint/2010/main" val="419148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7DCDEC-7251-D948-98E2-DEB2F11DF90D}"/>
              </a:ext>
            </a:extLst>
          </p:cNvPr>
          <p:cNvSpPr>
            <a:spLocks noGrp="1"/>
          </p:cNvSpPr>
          <p:nvPr>
            <p:ph type="title"/>
          </p:nvPr>
        </p:nvSpPr>
        <p:spPr>
          <a:xfrm>
            <a:off x="8006085" y="1129084"/>
            <a:ext cx="3689091" cy="1960157"/>
          </a:xfrm>
        </p:spPr>
        <p:txBody>
          <a:bodyPr>
            <a:normAutofit/>
          </a:bodyPr>
          <a:lstStyle/>
          <a:p>
            <a:r>
              <a:rPr lang="nl-NL" sz="4000" dirty="0"/>
              <a:t>Oplossing</a:t>
            </a:r>
          </a:p>
        </p:txBody>
      </p:sp>
      <p:pic>
        <p:nvPicPr>
          <p:cNvPr id="4" name="Afbeelding 3">
            <a:extLst>
              <a:ext uri="{FF2B5EF4-FFF2-40B4-BE49-F238E27FC236}">
                <a16:creationId xmlns:a16="http://schemas.microsoft.com/office/drawing/2014/main" id="{0488787A-5BCD-1B4A-B594-7C816A13A17A}"/>
              </a:ext>
            </a:extLst>
          </p:cNvPr>
          <p:cNvPicPr>
            <a:picLocks noChangeAspect="1"/>
          </p:cNvPicPr>
          <p:nvPr/>
        </p:nvPicPr>
        <p:blipFill>
          <a:blip r:embed="rId2"/>
          <a:stretch>
            <a:fillRect/>
          </a:stretch>
        </p:blipFill>
        <p:spPr>
          <a:xfrm>
            <a:off x="20" y="1364"/>
            <a:ext cx="7743929" cy="6855281"/>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Tijdelijke aanduiding voor inhoud 2">
            <a:extLst>
              <a:ext uri="{FF2B5EF4-FFF2-40B4-BE49-F238E27FC236}">
                <a16:creationId xmlns:a16="http://schemas.microsoft.com/office/drawing/2014/main" id="{2707EEA0-5965-AC4B-A115-763D12EDD1E2}"/>
              </a:ext>
            </a:extLst>
          </p:cNvPr>
          <p:cNvSpPr>
            <a:spLocks noGrp="1"/>
          </p:cNvSpPr>
          <p:nvPr>
            <p:ph idx="1"/>
          </p:nvPr>
        </p:nvSpPr>
        <p:spPr>
          <a:xfrm>
            <a:off x="7184571" y="3236181"/>
            <a:ext cx="4916385" cy="2195515"/>
          </a:xfrm>
        </p:spPr>
        <p:txBody>
          <a:bodyPr>
            <a:normAutofit/>
          </a:bodyPr>
          <a:lstStyle/>
          <a:p>
            <a:pPr marL="0" indent="0">
              <a:buNone/>
            </a:pPr>
            <a:endParaRPr lang="nl-NL" sz="2400" dirty="0"/>
          </a:p>
          <a:p>
            <a:pPr marL="0" indent="0">
              <a:buNone/>
            </a:pPr>
            <a:endParaRPr lang="nl-NL" sz="2400" dirty="0"/>
          </a:p>
          <a:p>
            <a:pPr marL="0" indent="0">
              <a:buNone/>
            </a:pPr>
            <a:r>
              <a:rPr lang="nl-NL" sz="4000" dirty="0"/>
              <a:t>OPEN SPORTPARKEN? </a:t>
            </a:r>
          </a:p>
          <a:p>
            <a:pPr marL="0" indent="0">
              <a:buNone/>
            </a:pPr>
            <a:endParaRPr lang="nl-NL" sz="2400" dirty="0"/>
          </a:p>
          <a:p>
            <a:pPr lvl="1">
              <a:buFontTx/>
              <a:buChar char="-"/>
            </a:pPr>
            <a:endParaRPr lang="nl-NL" dirty="0"/>
          </a:p>
        </p:txBody>
      </p:sp>
    </p:spTree>
    <p:extLst>
      <p:ext uri="{BB962C8B-B14F-4D97-AF65-F5344CB8AC3E}">
        <p14:creationId xmlns:p14="http://schemas.microsoft.com/office/powerpoint/2010/main" val="296077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30">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E20F7BC3-7759-AB4D-BB81-686487A9D14A}"/>
              </a:ext>
            </a:extLst>
          </p:cNvPr>
          <p:cNvPicPr>
            <a:picLocks noChangeAspect="1"/>
          </p:cNvPicPr>
          <p:nvPr/>
        </p:nvPicPr>
        <p:blipFill>
          <a:blip r:embed="rId2"/>
          <a:stretch>
            <a:fillRect/>
          </a:stretch>
        </p:blipFill>
        <p:spPr>
          <a:xfrm>
            <a:off x="4883025" y="7528"/>
            <a:ext cx="7308975" cy="3349946"/>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Afbeelding 4">
            <a:extLst>
              <a:ext uri="{FF2B5EF4-FFF2-40B4-BE49-F238E27FC236}">
                <a16:creationId xmlns:a16="http://schemas.microsoft.com/office/drawing/2014/main" id="{2F3CF4F0-58E6-F342-819B-5C58029C3C9F}"/>
              </a:ext>
            </a:extLst>
          </p:cNvPr>
          <p:cNvPicPr>
            <a:picLocks noChangeAspect="1"/>
          </p:cNvPicPr>
          <p:nvPr/>
        </p:nvPicPr>
        <p:blipFill>
          <a:blip r:embed="rId3"/>
          <a:stretch>
            <a:fillRect/>
          </a:stretch>
        </p:blipFill>
        <p:spPr>
          <a:xfrm>
            <a:off x="4883025" y="3500531"/>
            <a:ext cx="7308975" cy="3349946"/>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07" name="Freeform: Shape 32">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8" name="Freeform: Shape 34">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7A71481-0A8D-D940-8BC9-960E676D6CAB}"/>
              </a:ext>
            </a:extLst>
          </p:cNvPr>
          <p:cNvSpPr>
            <a:spLocks noGrp="1"/>
          </p:cNvSpPr>
          <p:nvPr>
            <p:ph type="title"/>
          </p:nvPr>
        </p:nvSpPr>
        <p:spPr>
          <a:xfrm>
            <a:off x="176524" y="2246866"/>
            <a:ext cx="5701761" cy="2774088"/>
          </a:xfrm>
        </p:spPr>
        <p:txBody>
          <a:bodyPr vert="horz" lIns="91440" tIns="45720" rIns="91440" bIns="45720" rtlCol="0" anchor="b">
            <a:normAutofit/>
          </a:bodyPr>
          <a:lstStyle/>
          <a:p>
            <a:r>
              <a:rPr lang="en-US" sz="4600" kern="1200" dirty="0">
                <a:solidFill>
                  <a:schemeClr val="tx1"/>
                </a:solidFill>
                <a:latin typeface="+mj-lt"/>
                <a:ea typeface="+mj-ea"/>
                <a:cs typeface="+mj-cs"/>
              </a:rPr>
              <a:t>Wat is </a:t>
            </a:r>
            <a:r>
              <a:rPr lang="en-US" sz="4600" kern="1200" dirty="0" err="1">
                <a:solidFill>
                  <a:schemeClr val="tx1"/>
                </a:solidFill>
                <a:latin typeface="+mj-lt"/>
                <a:ea typeface="+mj-ea"/>
                <a:cs typeface="+mj-cs"/>
              </a:rPr>
              <a:t>een</a:t>
            </a:r>
            <a:r>
              <a:rPr lang="en-US" sz="4600" kern="1200" dirty="0">
                <a:solidFill>
                  <a:schemeClr val="tx1"/>
                </a:solidFill>
                <a:latin typeface="+mj-lt"/>
                <a:ea typeface="+mj-ea"/>
                <a:cs typeface="+mj-cs"/>
              </a:rPr>
              <a:t> Open </a:t>
            </a:r>
            <a:r>
              <a:rPr lang="en-US" sz="4600" kern="1200" dirty="0" err="1">
                <a:solidFill>
                  <a:schemeClr val="tx1"/>
                </a:solidFill>
                <a:latin typeface="+mj-lt"/>
                <a:ea typeface="+mj-ea"/>
                <a:cs typeface="+mj-cs"/>
              </a:rPr>
              <a:t>Sportpark</a:t>
            </a:r>
            <a:r>
              <a:rPr lang="en-US" sz="4600" kern="1200" dirty="0">
                <a:solidFill>
                  <a:schemeClr val="tx1"/>
                </a:solidFill>
                <a:latin typeface="+mj-lt"/>
                <a:ea typeface="+mj-ea"/>
                <a:cs typeface="+mj-cs"/>
              </a:rPr>
              <a:t>?</a:t>
            </a:r>
            <a:br>
              <a:rPr lang="en-US" sz="4600" kern="1200" dirty="0">
                <a:solidFill>
                  <a:schemeClr val="tx1"/>
                </a:solidFill>
                <a:latin typeface="+mj-lt"/>
                <a:ea typeface="+mj-ea"/>
                <a:cs typeface="+mj-cs"/>
              </a:rPr>
            </a:br>
            <a:br>
              <a:rPr lang="en-US" sz="4600" kern="1200" dirty="0">
                <a:solidFill>
                  <a:schemeClr val="tx1"/>
                </a:solidFill>
                <a:latin typeface="+mj-lt"/>
                <a:ea typeface="+mj-ea"/>
                <a:cs typeface="+mj-cs"/>
              </a:rPr>
            </a:br>
            <a:endParaRPr lang="en-US" sz="4600" kern="1200" dirty="0">
              <a:solidFill>
                <a:schemeClr val="tx1"/>
              </a:solidFill>
              <a:latin typeface="+mj-lt"/>
              <a:ea typeface="+mj-ea"/>
              <a:cs typeface="+mj-cs"/>
            </a:endParaRPr>
          </a:p>
        </p:txBody>
      </p:sp>
      <p:sp>
        <p:nvSpPr>
          <p:cNvPr id="109" name="Rectangle 36">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10" name="Rectangle 38">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kstvak 10">
            <a:extLst>
              <a:ext uri="{FF2B5EF4-FFF2-40B4-BE49-F238E27FC236}">
                <a16:creationId xmlns:a16="http://schemas.microsoft.com/office/drawing/2014/main" id="{4E68F7D3-D265-C349-9D76-DBF5E96B3B4A}"/>
              </a:ext>
            </a:extLst>
          </p:cNvPr>
          <p:cNvSpPr txBox="1"/>
          <p:nvPr/>
        </p:nvSpPr>
        <p:spPr>
          <a:xfrm>
            <a:off x="6263856" y="2246866"/>
            <a:ext cx="4008356" cy="954107"/>
          </a:xfrm>
          <a:prstGeom prst="rect">
            <a:avLst/>
          </a:prstGeom>
          <a:noFill/>
        </p:spPr>
        <p:txBody>
          <a:bodyPr wrap="square" rtlCol="0">
            <a:spAutoFit/>
          </a:bodyPr>
          <a:lstStyle/>
          <a:p>
            <a:pPr>
              <a:spcAft>
                <a:spcPts val="600"/>
              </a:spcAft>
            </a:pPr>
            <a:r>
              <a:rPr lang="nl-NL" sz="2800" dirty="0">
                <a:solidFill>
                  <a:schemeClr val="bg1">
                    <a:lumMod val="95000"/>
                  </a:schemeClr>
                </a:solidFill>
              </a:rPr>
              <a:t>Toegankelijk, Veilig en Bereikbaar : Fysiek</a:t>
            </a:r>
          </a:p>
        </p:txBody>
      </p:sp>
      <p:sp>
        <p:nvSpPr>
          <p:cNvPr id="26" name="Tekstvak 25">
            <a:extLst>
              <a:ext uri="{FF2B5EF4-FFF2-40B4-BE49-F238E27FC236}">
                <a16:creationId xmlns:a16="http://schemas.microsoft.com/office/drawing/2014/main" id="{038DF954-AD6D-9143-AF5B-AEC5B89FA585}"/>
              </a:ext>
            </a:extLst>
          </p:cNvPr>
          <p:cNvSpPr txBox="1"/>
          <p:nvPr/>
        </p:nvSpPr>
        <p:spPr>
          <a:xfrm>
            <a:off x="5777482" y="6160828"/>
            <a:ext cx="3325669" cy="523220"/>
          </a:xfrm>
          <a:prstGeom prst="rect">
            <a:avLst/>
          </a:prstGeom>
          <a:noFill/>
        </p:spPr>
        <p:txBody>
          <a:bodyPr wrap="square" rtlCol="0">
            <a:spAutoFit/>
          </a:bodyPr>
          <a:lstStyle/>
          <a:p>
            <a:pPr>
              <a:spcAft>
                <a:spcPts val="600"/>
              </a:spcAft>
            </a:pPr>
            <a:r>
              <a:rPr lang="nl-NL" sz="2800">
                <a:solidFill>
                  <a:schemeClr val="bg1">
                    <a:lumMod val="95000"/>
                  </a:schemeClr>
                </a:solidFill>
              </a:rPr>
              <a:t>Gebruik: Exploitatie</a:t>
            </a:r>
          </a:p>
        </p:txBody>
      </p:sp>
    </p:spTree>
    <p:extLst>
      <p:ext uri="{BB962C8B-B14F-4D97-AF65-F5344CB8AC3E}">
        <p14:creationId xmlns:p14="http://schemas.microsoft.com/office/powerpoint/2010/main" val="346870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965758F-9BFD-0B48-B54D-D71086F62C88}"/>
              </a:ext>
            </a:extLst>
          </p:cNvPr>
          <p:cNvPicPr>
            <a:picLocks noChangeAspect="1"/>
          </p:cNvPicPr>
          <p:nvPr/>
        </p:nvPicPr>
        <p:blipFill>
          <a:blip r:embed="rId2"/>
          <a:stretch>
            <a:fillRect/>
          </a:stretch>
        </p:blipFill>
        <p:spPr>
          <a:xfrm>
            <a:off x="8" y="10"/>
            <a:ext cx="12191982"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FAEBCBD8-A8D6-314E-B4FE-1DC4C5BEE160}"/>
              </a:ext>
            </a:extLst>
          </p:cNvPr>
          <p:cNvSpPr>
            <a:spLocks noGrp="1"/>
          </p:cNvSpPr>
          <p:nvPr>
            <p:ph type="title"/>
          </p:nvPr>
        </p:nvSpPr>
        <p:spPr>
          <a:xfrm>
            <a:off x="709448" y="1913950"/>
            <a:ext cx="4204137" cy="1342754"/>
          </a:xfrm>
        </p:spPr>
        <p:txBody>
          <a:bodyPr>
            <a:normAutofit/>
          </a:bodyPr>
          <a:lstStyle/>
          <a:p>
            <a:pPr algn="ctr"/>
            <a:r>
              <a:rPr lang="nl-NL" sz="3100" b="1" dirty="0"/>
              <a:t>Ambities van Amsterdam met Open Sportparken</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E08C49B-26A9-A144-99B8-F24DB1BD29F5}"/>
              </a:ext>
            </a:extLst>
          </p:cNvPr>
          <p:cNvSpPr>
            <a:spLocks noGrp="1"/>
          </p:cNvSpPr>
          <p:nvPr>
            <p:ph idx="1"/>
          </p:nvPr>
        </p:nvSpPr>
        <p:spPr>
          <a:xfrm>
            <a:off x="0" y="3598777"/>
            <a:ext cx="5676405" cy="2619839"/>
          </a:xfrm>
        </p:spPr>
        <p:txBody>
          <a:bodyPr anchor="ctr">
            <a:normAutofit/>
          </a:bodyPr>
          <a:lstStyle/>
          <a:p>
            <a:pPr lvl="0"/>
            <a:r>
              <a:rPr lang="nl-NL" sz="2400" dirty="0"/>
              <a:t>Verhogen maatschappelijk medegebruik/maatschappelijk rendement;</a:t>
            </a:r>
          </a:p>
          <a:p>
            <a:pPr lvl="0"/>
            <a:r>
              <a:rPr lang="nl-NL" sz="2400" dirty="0"/>
              <a:t>Het ruimtelijk inbedden het sportpark als geïntegreerd onderdeel van de wijk.</a:t>
            </a:r>
          </a:p>
          <a:p>
            <a:endParaRPr lang="nl-NL" sz="1800" dirty="0"/>
          </a:p>
        </p:txBody>
      </p:sp>
    </p:spTree>
    <p:extLst>
      <p:ext uri="{BB962C8B-B14F-4D97-AF65-F5344CB8AC3E}">
        <p14:creationId xmlns:p14="http://schemas.microsoft.com/office/powerpoint/2010/main" val="336599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C6C6D86-4481-3246-BD29-633BE7447FA9}"/>
              </a:ext>
            </a:extLst>
          </p:cNvPr>
          <p:cNvPicPr>
            <a:picLocks noChangeAspect="1"/>
          </p:cNvPicPr>
          <p:nvPr/>
        </p:nvPicPr>
        <p:blipFill>
          <a:blip r:embed="rId2"/>
          <a:stretch>
            <a:fillRect/>
          </a:stretch>
        </p:blipFill>
        <p:spPr>
          <a:xfrm>
            <a:off x="20" y="11"/>
            <a:ext cx="6095980" cy="3428988"/>
          </a:xfrm>
          <a:prstGeom prst="rect">
            <a:avLst/>
          </a:prstGeom>
        </p:spPr>
      </p:pic>
      <p:pic>
        <p:nvPicPr>
          <p:cNvPr id="9" name="Afbeelding 8">
            <a:extLst>
              <a:ext uri="{FF2B5EF4-FFF2-40B4-BE49-F238E27FC236}">
                <a16:creationId xmlns:a16="http://schemas.microsoft.com/office/drawing/2014/main" id="{A5DC0FA7-05A7-0B4D-9CAD-9F555186EF84}"/>
              </a:ext>
            </a:extLst>
          </p:cNvPr>
          <p:cNvPicPr>
            <a:picLocks noChangeAspect="1"/>
          </p:cNvPicPr>
          <p:nvPr/>
        </p:nvPicPr>
        <p:blipFill>
          <a:blip r:embed="rId3"/>
          <a:stretch>
            <a:fillRect/>
          </a:stretch>
        </p:blipFill>
        <p:spPr>
          <a:xfrm>
            <a:off x="6096009" y="10"/>
            <a:ext cx="6095982" cy="3428990"/>
          </a:xfrm>
          <a:prstGeom prst="rect">
            <a:avLst/>
          </a:prstGeom>
        </p:spPr>
      </p:pic>
      <p:pic>
        <p:nvPicPr>
          <p:cNvPr id="5" name="Afbeelding 4">
            <a:extLst>
              <a:ext uri="{FF2B5EF4-FFF2-40B4-BE49-F238E27FC236}">
                <a16:creationId xmlns:a16="http://schemas.microsoft.com/office/drawing/2014/main" id="{D8A1B006-CF44-D24A-9DD5-33FF880A3D68}"/>
              </a:ext>
            </a:extLst>
          </p:cNvPr>
          <p:cNvPicPr>
            <a:picLocks noChangeAspect="1"/>
          </p:cNvPicPr>
          <p:nvPr/>
        </p:nvPicPr>
        <p:blipFill>
          <a:blip r:embed="rId4"/>
          <a:stretch>
            <a:fillRect/>
          </a:stretch>
        </p:blipFill>
        <p:spPr>
          <a:xfrm>
            <a:off x="20" y="3429006"/>
            <a:ext cx="6095980" cy="3428988"/>
          </a:xfrm>
          <a:prstGeom prst="rect">
            <a:avLst/>
          </a:prstGeom>
        </p:spPr>
      </p:pic>
      <p:pic>
        <p:nvPicPr>
          <p:cNvPr id="10" name="Afbeelding 9">
            <a:extLst>
              <a:ext uri="{FF2B5EF4-FFF2-40B4-BE49-F238E27FC236}">
                <a16:creationId xmlns:a16="http://schemas.microsoft.com/office/drawing/2014/main" id="{B7AFCF3F-DAE5-E248-B915-9FA4588E3557}"/>
              </a:ext>
            </a:extLst>
          </p:cNvPr>
          <p:cNvPicPr>
            <a:picLocks noChangeAspect="1"/>
          </p:cNvPicPr>
          <p:nvPr/>
        </p:nvPicPr>
        <p:blipFill>
          <a:blip r:embed="rId5"/>
          <a:stretch>
            <a:fillRect/>
          </a:stretch>
        </p:blipFill>
        <p:spPr>
          <a:xfrm>
            <a:off x="6096000" y="3429000"/>
            <a:ext cx="6096000" cy="3429000"/>
          </a:xfrm>
          <a:prstGeom prst="rect">
            <a:avLst/>
          </a:prstGeom>
        </p:spPr>
      </p:pic>
      <p:sp>
        <p:nvSpPr>
          <p:cNvPr id="15" name="Rectangle 1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ame 1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F4F15E9B-FF58-5343-89D3-4D16B6305A7B}"/>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800" kern="1200">
                <a:solidFill>
                  <a:srgbClr val="080808"/>
                </a:solidFill>
                <a:latin typeface="+mj-lt"/>
                <a:ea typeface="+mj-ea"/>
                <a:cs typeface="+mj-cs"/>
              </a:rPr>
              <a:t>Evaluatie 4 Sportparken</a:t>
            </a:r>
          </a:p>
        </p:txBody>
      </p:sp>
      <p:sp>
        <p:nvSpPr>
          <p:cNvPr id="11" name="Tekstvak 10">
            <a:extLst>
              <a:ext uri="{FF2B5EF4-FFF2-40B4-BE49-F238E27FC236}">
                <a16:creationId xmlns:a16="http://schemas.microsoft.com/office/drawing/2014/main" id="{E4BE8F4D-114E-7A41-A34D-E649F9597952}"/>
              </a:ext>
            </a:extLst>
          </p:cNvPr>
          <p:cNvSpPr txBox="1"/>
          <p:nvPr/>
        </p:nvSpPr>
        <p:spPr>
          <a:xfrm>
            <a:off x="620328" y="603278"/>
            <a:ext cx="2820867" cy="461665"/>
          </a:xfrm>
          <a:prstGeom prst="rect">
            <a:avLst/>
          </a:prstGeom>
          <a:noFill/>
        </p:spPr>
        <p:txBody>
          <a:bodyPr wrap="square" rtlCol="0">
            <a:spAutoFit/>
          </a:bodyPr>
          <a:lstStyle/>
          <a:p>
            <a:r>
              <a:rPr lang="nl-NL" sz="2400" b="1" dirty="0" err="1">
                <a:solidFill>
                  <a:schemeClr val="bg1"/>
                </a:solidFill>
              </a:rPr>
              <a:t>Buiksloterbanne</a:t>
            </a:r>
            <a:endParaRPr lang="nl-NL" sz="2400" b="1" dirty="0">
              <a:solidFill>
                <a:schemeClr val="bg1"/>
              </a:solidFill>
            </a:endParaRPr>
          </a:p>
        </p:txBody>
      </p:sp>
      <p:sp>
        <p:nvSpPr>
          <p:cNvPr id="18" name="Tekstvak 17">
            <a:extLst>
              <a:ext uri="{FF2B5EF4-FFF2-40B4-BE49-F238E27FC236}">
                <a16:creationId xmlns:a16="http://schemas.microsoft.com/office/drawing/2014/main" id="{9F7C07DD-C56F-9C40-ACA5-CFCBE1882886}"/>
              </a:ext>
            </a:extLst>
          </p:cNvPr>
          <p:cNvSpPr txBox="1"/>
          <p:nvPr/>
        </p:nvSpPr>
        <p:spPr>
          <a:xfrm>
            <a:off x="9499520" y="620101"/>
            <a:ext cx="2820867" cy="461665"/>
          </a:xfrm>
          <a:prstGeom prst="rect">
            <a:avLst/>
          </a:prstGeom>
          <a:noFill/>
        </p:spPr>
        <p:txBody>
          <a:bodyPr wrap="square" rtlCol="0">
            <a:spAutoFit/>
          </a:bodyPr>
          <a:lstStyle/>
          <a:p>
            <a:r>
              <a:rPr lang="nl-NL" sz="2400" b="1" dirty="0">
                <a:solidFill>
                  <a:schemeClr val="bg1"/>
                </a:solidFill>
              </a:rPr>
              <a:t>De Schinkel</a:t>
            </a:r>
          </a:p>
        </p:txBody>
      </p:sp>
      <p:sp>
        <p:nvSpPr>
          <p:cNvPr id="19" name="Tekstvak 18">
            <a:extLst>
              <a:ext uri="{FF2B5EF4-FFF2-40B4-BE49-F238E27FC236}">
                <a16:creationId xmlns:a16="http://schemas.microsoft.com/office/drawing/2014/main" id="{E09D3E7A-E062-DE49-8169-B3DD97788FFD}"/>
              </a:ext>
            </a:extLst>
          </p:cNvPr>
          <p:cNvSpPr txBox="1"/>
          <p:nvPr/>
        </p:nvSpPr>
        <p:spPr>
          <a:xfrm>
            <a:off x="755488" y="4149363"/>
            <a:ext cx="2820867" cy="461665"/>
          </a:xfrm>
          <a:prstGeom prst="rect">
            <a:avLst/>
          </a:prstGeom>
          <a:noFill/>
        </p:spPr>
        <p:txBody>
          <a:bodyPr wrap="square" rtlCol="0">
            <a:spAutoFit/>
          </a:bodyPr>
          <a:lstStyle/>
          <a:p>
            <a:r>
              <a:rPr lang="nl-NL" sz="2400" b="1" dirty="0">
                <a:solidFill>
                  <a:schemeClr val="bg1"/>
                </a:solidFill>
              </a:rPr>
              <a:t>Middenmeer</a:t>
            </a:r>
          </a:p>
        </p:txBody>
      </p:sp>
      <p:sp>
        <p:nvSpPr>
          <p:cNvPr id="20" name="Tekstvak 19">
            <a:extLst>
              <a:ext uri="{FF2B5EF4-FFF2-40B4-BE49-F238E27FC236}">
                <a16:creationId xmlns:a16="http://schemas.microsoft.com/office/drawing/2014/main" id="{1E8C5DBC-5D7E-B847-B0F7-F33DC594C399}"/>
              </a:ext>
            </a:extLst>
          </p:cNvPr>
          <p:cNvSpPr txBox="1"/>
          <p:nvPr/>
        </p:nvSpPr>
        <p:spPr>
          <a:xfrm>
            <a:off x="9291055" y="4259335"/>
            <a:ext cx="2820867" cy="461665"/>
          </a:xfrm>
          <a:prstGeom prst="rect">
            <a:avLst/>
          </a:prstGeom>
          <a:noFill/>
        </p:spPr>
        <p:txBody>
          <a:bodyPr wrap="square" rtlCol="0">
            <a:spAutoFit/>
          </a:bodyPr>
          <a:lstStyle/>
          <a:p>
            <a:r>
              <a:rPr lang="nl-NL" sz="2400" b="1" dirty="0">
                <a:solidFill>
                  <a:schemeClr val="bg1"/>
                </a:solidFill>
              </a:rPr>
              <a:t>Sloten</a:t>
            </a:r>
          </a:p>
        </p:txBody>
      </p:sp>
    </p:spTree>
    <p:extLst>
      <p:ext uri="{BB962C8B-B14F-4D97-AF65-F5344CB8AC3E}">
        <p14:creationId xmlns:p14="http://schemas.microsoft.com/office/powerpoint/2010/main" val="158623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1CE8D6-64DE-C440-BC6F-58EBE9C9CD6A}"/>
              </a:ext>
            </a:extLst>
          </p:cNvPr>
          <p:cNvSpPr>
            <a:spLocks noGrp="1"/>
          </p:cNvSpPr>
          <p:nvPr>
            <p:ph type="title"/>
          </p:nvPr>
        </p:nvSpPr>
        <p:spPr>
          <a:xfrm>
            <a:off x="1045027" y="1336329"/>
            <a:ext cx="4302455" cy="4382588"/>
          </a:xfrm>
        </p:spPr>
        <p:txBody>
          <a:bodyPr anchor="ctr">
            <a:normAutofit/>
          </a:bodyPr>
          <a:lstStyle/>
          <a:p>
            <a:r>
              <a:rPr lang="nl-NL" sz="5400" dirty="0"/>
              <a:t>Fysiek? Ontwerpeisen!</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8C5BFB6-8AC9-A145-9EA5-D6643110446C}"/>
              </a:ext>
            </a:extLst>
          </p:cNvPr>
          <p:cNvSpPr>
            <a:spLocks noGrp="1"/>
          </p:cNvSpPr>
          <p:nvPr>
            <p:ph idx="1"/>
          </p:nvPr>
        </p:nvSpPr>
        <p:spPr>
          <a:xfrm>
            <a:off x="6096001" y="1336329"/>
            <a:ext cx="5260848" cy="4382588"/>
          </a:xfrm>
        </p:spPr>
        <p:txBody>
          <a:bodyPr anchor="ctr">
            <a:normAutofit/>
          </a:bodyPr>
          <a:lstStyle/>
          <a:p>
            <a:pPr marL="0" lvl="0" indent="0">
              <a:buNone/>
            </a:pPr>
            <a:endParaRPr lang="nl-NL" sz="1900" dirty="0"/>
          </a:p>
          <a:p>
            <a:pPr lvl="0"/>
            <a:r>
              <a:rPr lang="nl-NL" sz="1900" dirty="0"/>
              <a:t>Vermijden en/of verwijderen van hekken en dichte hagen;</a:t>
            </a:r>
            <a:endParaRPr lang="nl-NL" sz="1900" dirty="0">
              <a:effectLst/>
            </a:endParaRPr>
          </a:p>
          <a:p>
            <a:pPr lvl="0"/>
            <a:r>
              <a:rPr lang="nl-NL" sz="1900" dirty="0"/>
              <a:t>Het aanleggen van openbare, aantrekkelijke routes over de parken;</a:t>
            </a:r>
            <a:endParaRPr lang="nl-NL" sz="1900" dirty="0">
              <a:effectLst/>
            </a:endParaRPr>
          </a:p>
          <a:p>
            <a:pPr lvl="0"/>
            <a:r>
              <a:rPr lang="nl-NL" sz="1900" dirty="0"/>
              <a:t>Het openstellen van velden;</a:t>
            </a:r>
            <a:endParaRPr lang="nl-NL" sz="1900" dirty="0">
              <a:effectLst/>
            </a:endParaRPr>
          </a:p>
          <a:p>
            <a:pPr lvl="0"/>
            <a:r>
              <a:rPr lang="nl-NL" sz="1900" dirty="0"/>
              <a:t>Het openstellen van voorzieningen als kleedkamers voor gebruik door meerdere partijen;</a:t>
            </a:r>
            <a:endParaRPr lang="nl-NL" sz="1900" dirty="0">
              <a:effectLst/>
            </a:endParaRPr>
          </a:p>
          <a:p>
            <a:pPr lvl="0"/>
            <a:r>
              <a:rPr lang="nl-NL" sz="1900" dirty="0"/>
              <a:t>Multifunctionele inrichting inspelend op de veranderende sportbeleving en –beoefening.</a:t>
            </a:r>
            <a:endParaRPr lang="nl-NL" sz="1900" dirty="0">
              <a:effectLst/>
            </a:endParaRPr>
          </a:p>
          <a:p>
            <a:endParaRPr lang="nl-NL" sz="1900" dirty="0"/>
          </a:p>
        </p:txBody>
      </p:sp>
    </p:spTree>
    <p:extLst>
      <p:ext uri="{BB962C8B-B14F-4D97-AF65-F5344CB8AC3E}">
        <p14:creationId xmlns:p14="http://schemas.microsoft.com/office/powerpoint/2010/main" val="38163587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84B05ED8926A4DABCF39B83D2DA357" ma:contentTypeVersion="7" ma:contentTypeDescription="Een nieuw document maken." ma:contentTypeScope="" ma:versionID="ce3b65a2fd496266e0257152e1b9fcd1">
  <xsd:schema xmlns:xsd="http://www.w3.org/2001/XMLSchema" xmlns:xs="http://www.w3.org/2001/XMLSchema" xmlns:p="http://schemas.microsoft.com/office/2006/metadata/properties" xmlns:ns2="216fcb88-d6d2-4c80-8678-413df5f0e0af" targetNamespace="http://schemas.microsoft.com/office/2006/metadata/properties" ma:root="true" ma:fieldsID="5c7fcba351aee7f1f352bb625b683a56" ns2:_="">
    <xsd:import namespace="216fcb88-d6d2-4c80-8678-413df5f0e0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6fcb88-d6d2-4c80-8678-413df5f0e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2B7BBB-4AAC-4CB2-8258-38EB1765D408}">
  <ds:schemaRefs>
    <ds:schemaRef ds:uri="http://schemas.microsoft.com/sharepoint/v3/contenttype/forms"/>
  </ds:schemaRefs>
</ds:datastoreItem>
</file>

<file path=customXml/itemProps2.xml><?xml version="1.0" encoding="utf-8"?>
<ds:datastoreItem xmlns:ds="http://schemas.openxmlformats.org/officeDocument/2006/customXml" ds:itemID="{B9C1485E-9599-405D-8987-C4D0D2338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6fcb88-d6d2-4c80-8678-413df5f0e0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74045E-2373-4010-9427-58182D03A8B7}">
  <ds:schemaRefs>
    <ds:schemaRef ds:uri="http://schemas.openxmlformats.org/package/2006/metadata/core-properties"/>
    <ds:schemaRef ds:uri="http://www.w3.org/XML/1998/namespace"/>
    <ds:schemaRef ds:uri="http://purl.org/dc/terms/"/>
    <ds:schemaRef ds:uri="http://purl.org/dc/elements/1.1/"/>
    <ds:schemaRef ds:uri="http://schemas.microsoft.com/office/infopath/2007/PartnerControls"/>
    <ds:schemaRef ds:uri="http://purl.org/dc/dcmitype/"/>
    <ds:schemaRef ds:uri="http://schemas.microsoft.com/office/2006/documentManagement/types"/>
    <ds:schemaRef ds:uri="216fcb88-d6d2-4c80-8678-413df5f0e0a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61</TotalTime>
  <Words>595</Words>
  <Application>Microsoft Macintosh PowerPoint</Application>
  <PresentationFormat>Breedbeeld</PresentationFormat>
  <Paragraphs>97</Paragraphs>
  <Slides>18</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Avenir Next LT Pro</vt:lpstr>
      <vt:lpstr>Calibri</vt:lpstr>
      <vt:lpstr>Calibri Light</vt:lpstr>
      <vt:lpstr>Verdana</vt:lpstr>
      <vt:lpstr>Kantoorthema</vt:lpstr>
      <vt:lpstr>Bijlmer Sportpark zet het hek open!</vt:lpstr>
      <vt:lpstr>Bijlmer Sportpark zet het hek open! </vt:lpstr>
      <vt:lpstr>Wetenschappelijke Achtergrond</vt:lpstr>
      <vt:lpstr>Trends en Ontwikkelingen</vt:lpstr>
      <vt:lpstr>Oplossing</vt:lpstr>
      <vt:lpstr>Wat is een Open Sportpark?  </vt:lpstr>
      <vt:lpstr>Ambities van Amsterdam met Open Sportparken</vt:lpstr>
      <vt:lpstr>Evaluatie 4 Sportparken</vt:lpstr>
      <vt:lpstr>Fysiek? Ontwerpeisen!</vt:lpstr>
      <vt:lpstr>Fysiek? Nieuw ontwerpproces </vt:lpstr>
      <vt:lpstr>Exploitatie/gebruik vraagstuk </vt:lpstr>
      <vt:lpstr>Succesfactoren</vt:lpstr>
      <vt:lpstr>Aanbevelingen</vt:lpstr>
      <vt:lpstr>Casus: Bijlmersportpark</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Bijlmer Sportpark zet het hek open! </dc:title>
  <dc:creator>Eelco Derks</dc:creator>
  <cp:lastModifiedBy>Microsoft Office User</cp:lastModifiedBy>
  <cp:revision>5</cp:revision>
  <dcterms:created xsi:type="dcterms:W3CDTF">2020-03-03T07:24:36Z</dcterms:created>
  <dcterms:modified xsi:type="dcterms:W3CDTF">2020-03-06T11:36:48Z</dcterms:modified>
</cp:coreProperties>
</file>