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9892"/>
  </p:normalViewPr>
  <p:slideViewPr>
    <p:cSldViewPr snapToGrid="0">
      <p:cViewPr varScale="1">
        <p:scale>
          <a:sx n="88" d="100"/>
          <a:sy n="88" d="100"/>
        </p:scale>
        <p:origin x="148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e3c7329c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7e3c7329cb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7e3c7329cb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e3c7329c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7e3c7329cb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7e3c7329cb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e0eda7893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7e0eda7893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7e0eda7893_0_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e0eda789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7e0eda7893_0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7e0eda7893_0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e0eda7893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7e0eda7893_0_1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7e0eda7893_0_1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e0eda7893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e0eda7893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7e0eda7893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7e0eda7893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7e0eda7893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229" name="Google Shape;229;g7e0eda7893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e0eda7893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7e0eda7893_0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7e0eda7893_0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e0eda7893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g7e0eda7893_0_2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256" name="Google Shape;256;g7e0eda7893_0_2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e3c7329c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e3c7329cb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7e3c7329cb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0eda7893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7e0eda7893_0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282" name="Google Shape;282;g7e0eda7893_0_2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7e0eda7893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7e0eda7893_0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7e0eda7893_0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e0eda789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7e0eda7893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7e0eda7893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e3c7329c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7e3c7329cb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7e3c7329cb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7e0eda789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7e0eda7893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050" dirty="0">
              <a:solidFill>
                <a:srgbClr val="31313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7e0eda7893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7e0eda789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7e0eda7893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7e0eda7893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7e3c7329cb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g7e3c7329cb_0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050">
              <a:solidFill>
                <a:srgbClr val="31313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050">
              <a:solidFill>
                <a:srgbClr val="31313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7e3c7329cb_0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91" name="Google Shape;39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dirty="0"/>
          </a:p>
        </p:txBody>
      </p:sp>
      <p:sp>
        <p:nvSpPr>
          <p:cNvPr id="113" name="Google Shape;11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21" name="Google Shape;12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e0eda789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7e0eda7893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7e0eda7893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e3c7329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7e3c7329c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7e3c7329c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e0eda789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7e0eda7893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7e0eda7893_0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e0eda7893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7e0eda7893_0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7e0eda7893_0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18304E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830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18304E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8304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8304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18304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8304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18304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8304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18304E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18304E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18304E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18304E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18304E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914400" y="1008001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916800" y="1825200"/>
            <a:ext cx="103608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rgbClr val="F7931D"/>
              </a:buClr>
              <a:buSzPts val="2400"/>
              <a:buNone/>
              <a:defRPr sz="2400">
                <a:solidFill>
                  <a:srgbClr val="F7931D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2"/>
          </p:nvPr>
        </p:nvSpPr>
        <p:spPr>
          <a:xfrm>
            <a:off x="914400" y="3225601"/>
            <a:ext cx="10363200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Clr>
                <a:srgbClr val="FFFFFF"/>
              </a:buClr>
              <a:buSzPts val="2200"/>
              <a:buChar char="–"/>
              <a:defRPr>
                <a:solidFill>
                  <a:srgbClr val="FFFFFF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>
                <a:solidFill>
                  <a:srgbClr val="FFFFFF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Orange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600"/>
              <a:buFont typeface="Calibri"/>
              <a:buNone/>
              <a:defRPr>
                <a:solidFill>
                  <a:srgbClr val="F7931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600"/>
              <a:buFont typeface="Calibri"/>
              <a:buNone/>
              <a:defRPr sz="36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18304E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18304E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18304E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18304E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18304E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18304E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18304E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18304E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18304E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18304E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18304E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18304E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18304E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18304E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18304E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18304E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18304E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18304E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18304E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18304E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18304E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18304E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18304E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18304E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18304E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18304E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18304E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18304E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18304E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18304E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18304E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18304E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F7931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830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18304E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18304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18304E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8304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18304E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18304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18304E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18304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/>
        </p:nvSpPr>
        <p:spPr>
          <a:xfrm>
            <a:off x="267675" y="1305025"/>
            <a:ext cx="10091400" cy="32091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57150" dist="19050" dir="5400000" algn="bl" rotWithShape="0">
              <a:srgbClr val="000000">
                <a:alpha val="6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latin typeface="Calibri"/>
                <a:ea typeface="Calibri"/>
                <a:cs typeface="Calibri"/>
                <a:sym typeface="Calibri"/>
              </a:rPr>
              <a:t>Beleid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267675" y="420175"/>
            <a:ext cx="10091400" cy="884700"/>
          </a:xfrm>
          <a:prstGeom prst="rect">
            <a:avLst/>
          </a:prstGeom>
          <a:solidFill>
            <a:srgbClr val="F4CCCC"/>
          </a:solidFill>
          <a:ln>
            <a:noFill/>
          </a:ln>
          <a:effectLst>
            <a:outerShdw blurRad="57150" dist="19050" dir="5400000" algn="bl" rotWithShape="0">
              <a:srgbClr val="000000">
                <a:alpha val="6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latin typeface="Calibri"/>
                <a:ea typeface="Calibri"/>
                <a:cs typeface="Calibri"/>
                <a:sym typeface="Calibri"/>
              </a:rPr>
              <a:t>Wet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1945025" y="541525"/>
            <a:ext cx="6182400" cy="7635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Omgevingswet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3"/>
          <p:cNvSpPr txBox="1"/>
          <p:nvPr/>
        </p:nvSpPr>
        <p:spPr>
          <a:xfrm>
            <a:off x="1945050" y="1764088"/>
            <a:ext cx="6182400" cy="357000"/>
          </a:xfrm>
          <a:prstGeom prst="rect">
            <a:avLst/>
          </a:pr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latin typeface="Calibri"/>
                <a:ea typeface="Calibri"/>
                <a:cs typeface="Calibri"/>
                <a:sym typeface="Calibri"/>
              </a:rPr>
              <a:t>Gemeentebreed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1945050" y="1433250"/>
            <a:ext cx="6182400" cy="481500"/>
          </a:xfrm>
          <a:prstGeom prst="rect">
            <a:avLst/>
          </a:pr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Omgevingsvisie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1945013" y="2399950"/>
            <a:ext cx="6182400" cy="553500"/>
          </a:xfrm>
          <a:prstGeom prst="rect">
            <a:avLst/>
          </a:pr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Programma’s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1945013" y="2949500"/>
            <a:ext cx="1219800" cy="1218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>
                <a:latin typeface="Calibri"/>
                <a:ea typeface="Calibri"/>
                <a:cs typeface="Calibri"/>
                <a:sym typeface="Calibri"/>
              </a:rPr>
              <a:t>Thema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- natuur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- sport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- wonen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etc.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3164826" y="2953450"/>
            <a:ext cx="1219800" cy="1218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>
                <a:latin typeface="Calibri"/>
                <a:ea typeface="Calibri"/>
                <a:cs typeface="Calibri"/>
                <a:sym typeface="Calibri"/>
              </a:rPr>
              <a:t>Gebied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- centrum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- buitengebied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- woonkernen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etc.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4279013" y="2953450"/>
            <a:ext cx="1219800" cy="1218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>
                <a:latin typeface="Calibri"/>
                <a:ea typeface="Calibri"/>
                <a:cs typeface="Calibri"/>
                <a:sym typeface="Calibri"/>
              </a:rPr>
              <a:t>Project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uitvoerings-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programma voor een concreet project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7102923" y="2953450"/>
            <a:ext cx="1024500" cy="1218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>
                <a:latin typeface="Calibri"/>
                <a:ea typeface="Calibri"/>
                <a:cs typeface="Calibri"/>
                <a:sym typeface="Calibri"/>
              </a:rPr>
              <a:t>Aanpak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- NSL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- PAS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etc.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5498813" y="2953450"/>
            <a:ext cx="1604100" cy="1218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>
                <a:latin typeface="Calibri"/>
                <a:ea typeface="Calibri"/>
                <a:cs typeface="Calibri"/>
                <a:sym typeface="Calibri"/>
              </a:rPr>
              <a:t>Omgevingswaarde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 geur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- geluid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Calibri"/>
                <a:ea typeface="Calibri"/>
                <a:cs typeface="Calibri"/>
                <a:sym typeface="Calibri"/>
              </a:rPr>
              <a:t>- gezondheid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267675" y="4514025"/>
            <a:ext cx="10091400" cy="1968300"/>
          </a:xfrm>
          <a:prstGeom prst="rect">
            <a:avLst/>
          </a:prstGeom>
          <a:solidFill>
            <a:srgbClr val="D9EAD3"/>
          </a:solidFill>
          <a:ln>
            <a:noFill/>
          </a:ln>
          <a:effectLst>
            <a:outerShdw blurRad="57150" dist="19050" dir="5400000" algn="bl" rotWithShape="0">
              <a:srgbClr val="000000">
                <a:alpha val="6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latin typeface="Calibri"/>
                <a:ea typeface="Calibri"/>
                <a:cs typeface="Calibri"/>
                <a:sym typeface="Calibri"/>
              </a:rPr>
              <a:t>Regelgeving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3"/>
          <p:cNvSpPr txBox="1"/>
          <p:nvPr/>
        </p:nvSpPr>
        <p:spPr>
          <a:xfrm>
            <a:off x="1945025" y="4643575"/>
            <a:ext cx="6182400" cy="4815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Omgevingsplan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3765925" y="4171750"/>
            <a:ext cx="27216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Juridische borging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4" name="Google Shape;174;p23"/>
          <p:cNvCxnSpPr/>
          <p:nvPr/>
        </p:nvCxnSpPr>
        <p:spPr>
          <a:xfrm>
            <a:off x="4105600" y="4284663"/>
            <a:ext cx="0" cy="2460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5" name="Google Shape;175;p23"/>
          <p:cNvCxnSpPr/>
          <p:nvPr/>
        </p:nvCxnSpPr>
        <p:spPr>
          <a:xfrm>
            <a:off x="5995550" y="4284650"/>
            <a:ext cx="0" cy="2460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6" name="Google Shape;176;p23"/>
          <p:cNvSpPr txBox="1"/>
          <p:nvPr/>
        </p:nvSpPr>
        <p:spPr>
          <a:xfrm>
            <a:off x="1945050" y="5004088"/>
            <a:ext cx="6182400" cy="357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latin typeface="Calibri"/>
                <a:ea typeface="Calibri"/>
                <a:cs typeface="Calibri"/>
                <a:sym typeface="Calibri"/>
              </a:rPr>
              <a:t>Gemeentebreed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1945050" y="5732350"/>
            <a:ext cx="6182400" cy="4815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Omgevingsvergunning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3765925" y="5390050"/>
            <a:ext cx="27216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Toetsing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2027000" y="2042975"/>
            <a:ext cx="27216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Uitwerking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5226800" y="2042975"/>
            <a:ext cx="27216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Actualisatie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1" name="Google Shape;181;p23"/>
          <p:cNvCxnSpPr/>
          <p:nvPr/>
        </p:nvCxnSpPr>
        <p:spPr>
          <a:xfrm>
            <a:off x="2554925" y="2137525"/>
            <a:ext cx="0" cy="2460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2" name="Google Shape;182;p23"/>
          <p:cNvCxnSpPr/>
          <p:nvPr/>
        </p:nvCxnSpPr>
        <p:spPr>
          <a:xfrm rot="10800000">
            <a:off x="7380800" y="2084525"/>
            <a:ext cx="0" cy="307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3" name="Google Shape;183;p23"/>
          <p:cNvCxnSpPr/>
          <p:nvPr/>
        </p:nvCxnSpPr>
        <p:spPr>
          <a:xfrm rot="10800000">
            <a:off x="5612475" y="5385325"/>
            <a:ext cx="0" cy="322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4" name="Google Shape;184;p23"/>
          <p:cNvSpPr txBox="1"/>
          <p:nvPr/>
        </p:nvSpPr>
        <p:spPr>
          <a:xfrm>
            <a:off x="1945050" y="6125313"/>
            <a:ext cx="6182400" cy="357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latin typeface="Calibri"/>
                <a:ea typeface="Calibri"/>
                <a:cs typeface="Calibri"/>
                <a:sym typeface="Calibri"/>
              </a:rPr>
              <a:t>Initiatieven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7548700" y="1502838"/>
            <a:ext cx="16041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Raad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7780600" y="2498225"/>
            <a:ext cx="13722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College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3"/>
          <p:cNvSpPr txBox="1"/>
          <p:nvPr/>
        </p:nvSpPr>
        <p:spPr>
          <a:xfrm>
            <a:off x="7856125" y="4739925"/>
            <a:ext cx="21696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Raad (delegeren aan college)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7780600" y="5851075"/>
            <a:ext cx="13722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College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Omgevingsvisie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5" name="Google Shape;195;p2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Omgevingsvisie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Font typeface="Calibri"/>
              <a:buChar char="–"/>
            </a:pPr>
            <a:r>
              <a:rPr lang="nl-NL">
                <a:solidFill>
                  <a:srgbClr val="262626"/>
                </a:solidFill>
              </a:rPr>
              <a:t>samenhangend</a:t>
            </a:r>
            <a:endParaRPr>
              <a:solidFill>
                <a:srgbClr val="262626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</a:pPr>
            <a:r>
              <a:rPr lang="nl-NL">
                <a:solidFill>
                  <a:srgbClr val="262626"/>
                </a:solidFill>
              </a:rPr>
              <a:t>hele grondgebied</a:t>
            </a:r>
            <a:endParaRPr>
              <a:solidFill>
                <a:srgbClr val="262626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</a:pPr>
            <a:r>
              <a:rPr lang="nl-NL">
                <a:solidFill>
                  <a:srgbClr val="262626"/>
                </a:solidFill>
              </a:rPr>
              <a:t>integraal</a:t>
            </a:r>
            <a:endParaRPr>
              <a:solidFill>
                <a:srgbClr val="262626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</a:pPr>
            <a:r>
              <a:rPr lang="nl-NL">
                <a:solidFill>
                  <a:srgbClr val="262626"/>
                </a:solidFill>
              </a:rPr>
              <a:t>keuze gewenste ontwikkeling</a:t>
            </a:r>
            <a:endParaRPr>
              <a:solidFill>
                <a:srgbClr val="262626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</a:pPr>
            <a:r>
              <a:rPr lang="nl-NL">
                <a:solidFill>
                  <a:srgbClr val="262626"/>
                </a:solidFill>
              </a:rPr>
              <a:t>gewenste omgevingskwaliteit</a:t>
            </a:r>
            <a:endParaRPr>
              <a:solidFill>
                <a:srgbClr val="262626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</a:pPr>
            <a:r>
              <a:rPr lang="nl-NL">
                <a:solidFill>
                  <a:srgbClr val="262626"/>
                </a:solidFill>
              </a:rPr>
              <a:t>participatie</a:t>
            </a:r>
            <a:endParaRPr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437300" y="1090475"/>
            <a:ext cx="4730175" cy="473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>
            <a:spLocks noGrp="1"/>
          </p:cNvSpPr>
          <p:nvPr>
            <p:ph type="title"/>
          </p:nvPr>
        </p:nvSpPr>
        <p:spPr>
          <a:xfrm>
            <a:off x="14935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Programma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Google Shape;203;p2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•"/>
            </a:pPr>
            <a:r>
              <a:rPr lang="nl-NL" sz="1800">
                <a:solidFill>
                  <a:srgbClr val="18304E"/>
                </a:solidFill>
                <a:highlight>
                  <a:srgbClr val="FFFFFF"/>
                </a:highlight>
              </a:rPr>
              <a:t>maatregelen voor bereiken </a:t>
            </a:r>
            <a:endParaRPr sz="18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18304E"/>
                </a:solidFill>
                <a:highlight>
                  <a:srgbClr val="FFFFFF"/>
                </a:highlight>
              </a:rPr>
              <a:t>omgevingskwaliteit of doelen</a:t>
            </a:r>
            <a:endParaRPr sz="18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•"/>
            </a:pPr>
            <a:r>
              <a:rPr lang="nl-NL" sz="1800">
                <a:solidFill>
                  <a:srgbClr val="18304E"/>
                </a:solidFill>
                <a:highlight>
                  <a:srgbClr val="FFFFFF"/>
                </a:highlight>
              </a:rPr>
              <a:t>vastgelegd in omgevingsvisie of omgevingsplan</a:t>
            </a:r>
            <a:endParaRPr sz="18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•"/>
            </a:pPr>
            <a:r>
              <a:rPr lang="nl-NL" sz="1800">
                <a:solidFill>
                  <a:srgbClr val="18304E"/>
                </a:solidFill>
                <a:highlight>
                  <a:srgbClr val="FFFFFF"/>
                </a:highlight>
              </a:rPr>
              <a:t>verplichte en niet verplichte programma’s</a:t>
            </a:r>
            <a:endParaRPr sz="18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•"/>
            </a:pPr>
            <a:r>
              <a:rPr lang="nl-NL" sz="1800">
                <a:solidFill>
                  <a:srgbClr val="18304E"/>
                </a:solidFill>
                <a:highlight>
                  <a:srgbClr val="FFFFFF"/>
                </a:highlight>
              </a:rPr>
              <a:t>monitoring</a:t>
            </a:r>
            <a:endParaRPr sz="18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8375" y="0"/>
            <a:ext cx="6585350" cy="651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Het omgevingsplan (toegelicht)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1" name="Google Shape;211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Doelen (niet verplicht): 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een evenwichtige toedeling van functies aan locaties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het gebruik van bouwwerken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het bevorderen van de toegankelijkheid van de openbare buitenruimte voor personen (met een functiebeperking)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Char char="•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Doelen kunnen ook gesteld worden voor een gebied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bijvoorbeeld op het gebied van gezondheid voor en wijk (waar het sportpark als middel gebruikt kan worden)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maar ook duurzaamheid of energietransitie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Het omgevingsplan (nader toegelicht)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8" name="Google Shape;218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Omgevingswaarden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Font typeface="Calibri"/>
              <a:buChar char="–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zegt wat over de gewenste kwaliteitswaarde van leefomgeving (meetbaar)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–"/>
            </a:pPr>
            <a:r>
              <a:rPr lang="nl-NL">
                <a:solidFill>
                  <a:srgbClr val="333333"/>
                </a:solidFill>
              </a:rPr>
              <a:t>moet gemonitord kunnen worden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Font typeface="Calibri"/>
              <a:buChar char="–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kunnen verplicht gesteld worden (via instructieregels)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Font typeface="Calibri"/>
              <a:buChar char="–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er is ruimte om eigen omgevingswaarden vast te stellen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Welke regels staan in een omgevingsplan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5" name="Google Shape;225;p2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 dirty="0">
                <a:solidFill>
                  <a:srgbClr val="18304E"/>
                </a:solidFill>
                <a:highlight>
                  <a:srgbClr val="FFFFFF"/>
                </a:highlight>
              </a:rPr>
              <a:t>Regels (bepaald wat kan en wat mag)</a:t>
            </a:r>
            <a:endParaRPr dirty="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200"/>
              <a:buFont typeface="Calibri"/>
              <a:buChar char="–"/>
            </a:pPr>
            <a:r>
              <a:rPr lang="nl-NL" dirty="0">
                <a:solidFill>
                  <a:srgbClr val="333333"/>
                </a:solidFill>
              </a:rPr>
              <a:t>regels over het wijzigen van onderdelen van de fysieke leefomgeving moeten in het omgevingsplan staan (kappen bomen, reclame uitingen, parkeren...)</a:t>
            </a:r>
            <a:endParaRPr dirty="0">
              <a:solidFill>
                <a:srgbClr val="333333"/>
              </a:solidFill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Char char="–"/>
            </a:pPr>
            <a:r>
              <a:rPr lang="nl-NL" dirty="0">
                <a:solidFill>
                  <a:srgbClr val="333333"/>
                </a:solidFill>
              </a:rPr>
              <a:t>instructieregels gemeenten worden geïnstrueerd over taken en bevoegdheden (biedt ruimte om soepeler of strenger te zijn)</a:t>
            </a:r>
            <a:endParaRPr dirty="0">
              <a:solidFill>
                <a:srgbClr val="333333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–"/>
            </a:pPr>
            <a:r>
              <a:rPr lang="nl-NL" dirty="0">
                <a:solidFill>
                  <a:srgbClr val="333333"/>
                </a:solidFill>
              </a:rPr>
              <a:t>regels aan activiteiten voor een deel van grondgebied (en mogelijk maatwerkregels)</a:t>
            </a:r>
            <a:endParaRPr dirty="0">
              <a:solidFill>
                <a:srgbClr val="333333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–"/>
            </a:pPr>
            <a:r>
              <a:rPr lang="nl-NL" dirty="0">
                <a:solidFill>
                  <a:srgbClr val="333333"/>
                </a:solidFill>
              </a:rPr>
              <a:t>regels koppelen aan locaties met functieaanduiding</a:t>
            </a:r>
            <a:endParaRPr dirty="0">
              <a:solidFill>
                <a:srgbClr val="333333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–"/>
            </a:pPr>
            <a:r>
              <a:rPr lang="nl-NL" dirty="0">
                <a:solidFill>
                  <a:srgbClr val="333333"/>
                </a:solidFill>
              </a:rPr>
              <a:t>beoordelingsregels gaat over wel of geen vergunning</a:t>
            </a:r>
            <a:endParaRPr dirty="0">
              <a:solidFill>
                <a:srgbClr val="333333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/>
          <p:nvPr/>
        </p:nvSpPr>
        <p:spPr>
          <a:xfrm>
            <a:off x="609600" y="1600200"/>
            <a:ext cx="10482900" cy="3762000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9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Welke regels staan altijd in een omgevingsplan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3" name="Google Shape;233;p29"/>
          <p:cNvSpPr txBox="1">
            <a:spLocks noGrp="1"/>
          </p:cNvSpPr>
          <p:nvPr>
            <p:ph type="body" idx="1"/>
          </p:nvPr>
        </p:nvSpPr>
        <p:spPr>
          <a:xfrm>
            <a:off x="609600" y="116595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9"/>
          <p:cNvSpPr txBox="1"/>
          <p:nvPr/>
        </p:nvSpPr>
        <p:spPr>
          <a:xfrm>
            <a:off x="609600" y="3354750"/>
            <a:ext cx="2554800" cy="1017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latin typeface="Calibri"/>
                <a:ea typeface="Calibri"/>
                <a:cs typeface="Calibri"/>
                <a:sym typeface="Calibri"/>
              </a:rPr>
              <a:t>Regels Rijk of Provincie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3994400" y="1786200"/>
            <a:ext cx="2554800" cy="856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latin typeface="Calibri"/>
                <a:ea typeface="Calibri"/>
                <a:cs typeface="Calibri"/>
                <a:sym typeface="Calibri"/>
              </a:rPr>
              <a:t>Instructieregels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9"/>
          <p:cNvSpPr txBox="1"/>
          <p:nvPr/>
        </p:nvSpPr>
        <p:spPr>
          <a:xfrm>
            <a:off x="7124350" y="1811388"/>
            <a:ext cx="2554800" cy="805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>
                <a:latin typeface="Calibri"/>
                <a:ea typeface="Calibri"/>
                <a:cs typeface="Calibri"/>
                <a:sym typeface="Calibri"/>
              </a:rPr>
              <a:t>Afwegingsruimte?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9"/>
          <p:cNvSpPr txBox="1"/>
          <p:nvPr/>
        </p:nvSpPr>
        <p:spPr>
          <a:xfrm>
            <a:off x="3994400" y="3354750"/>
            <a:ext cx="2554800" cy="1017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>
                <a:latin typeface="Calibri"/>
                <a:ea typeface="Calibri"/>
                <a:cs typeface="Calibri"/>
                <a:sym typeface="Calibri"/>
              </a:rPr>
              <a:t>Regels over activiteiten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9"/>
          <p:cNvSpPr txBox="1"/>
          <p:nvPr/>
        </p:nvSpPr>
        <p:spPr>
          <a:xfrm>
            <a:off x="7124350" y="3999350"/>
            <a:ext cx="2554800" cy="805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>
                <a:latin typeface="Calibri"/>
                <a:ea typeface="Calibri"/>
                <a:cs typeface="Calibri"/>
                <a:sym typeface="Calibri"/>
              </a:rPr>
              <a:t>Aanvullend?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9" name="Google Shape;239;p29"/>
          <p:cNvCxnSpPr>
            <a:stCxn id="234" idx="0"/>
            <a:endCxn id="235" idx="1"/>
          </p:cNvCxnSpPr>
          <p:nvPr/>
        </p:nvCxnSpPr>
        <p:spPr>
          <a:xfrm rot="-5400000">
            <a:off x="2370450" y="1730700"/>
            <a:ext cx="1140600" cy="21075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29"/>
          <p:cNvCxnSpPr>
            <a:stCxn id="235" idx="3"/>
            <a:endCxn id="236" idx="1"/>
          </p:cNvCxnSpPr>
          <p:nvPr/>
        </p:nvCxnSpPr>
        <p:spPr>
          <a:xfrm>
            <a:off x="6549200" y="2214300"/>
            <a:ext cx="575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" name="Google Shape;241;p29"/>
          <p:cNvCxnSpPr>
            <a:endCxn id="237" idx="1"/>
          </p:cNvCxnSpPr>
          <p:nvPr/>
        </p:nvCxnSpPr>
        <p:spPr>
          <a:xfrm>
            <a:off x="3164300" y="3863250"/>
            <a:ext cx="830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29"/>
          <p:cNvCxnSpPr>
            <a:stCxn id="237" idx="3"/>
            <a:endCxn id="238" idx="1"/>
          </p:cNvCxnSpPr>
          <p:nvPr/>
        </p:nvCxnSpPr>
        <p:spPr>
          <a:xfrm>
            <a:off x="6549200" y="3863250"/>
            <a:ext cx="575100" cy="53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9"/>
          <p:cNvSpPr txBox="1"/>
          <p:nvPr/>
        </p:nvSpPr>
        <p:spPr>
          <a:xfrm>
            <a:off x="7124350" y="2985925"/>
            <a:ext cx="2554800" cy="805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>
                <a:latin typeface="Calibri"/>
                <a:ea typeface="Calibri"/>
                <a:cs typeface="Calibri"/>
                <a:sym typeface="Calibri"/>
              </a:rPr>
              <a:t>Maatwerk?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4" name="Google Shape;244;p29"/>
          <p:cNvCxnSpPr>
            <a:stCxn id="237" idx="3"/>
            <a:endCxn id="243" idx="1"/>
          </p:cNvCxnSpPr>
          <p:nvPr/>
        </p:nvCxnSpPr>
        <p:spPr>
          <a:xfrm rot="10800000" flipH="1">
            <a:off x="6549200" y="3388950"/>
            <a:ext cx="575100" cy="47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5" name="Google Shape;245;p29"/>
          <p:cNvSpPr txBox="1"/>
          <p:nvPr/>
        </p:nvSpPr>
        <p:spPr>
          <a:xfrm>
            <a:off x="1288750" y="4671700"/>
            <a:ext cx="73413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Evenwichtige toedeling van functies aan locaties</a:t>
            </a:r>
            <a:endParaRPr sz="24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Verplichtingen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2" name="Google Shape;252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333333"/>
                </a:solidFill>
              </a:rPr>
              <a:t>Melding</a:t>
            </a:r>
            <a:endParaRPr>
              <a:solidFill>
                <a:srgbClr val="333333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–"/>
            </a:pPr>
            <a:r>
              <a:rPr lang="nl-NL">
                <a:solidFill>
                  <a:srgbClr val="333333"/>
                </a:solidFill>
              </a:rPr>
              <a:t>past binnen omgevingsplan maar meldingsplicht</a:t>
            </a:r>
            <a:endParaRPr>
              <a:solidFill>
                <a:srgbClr val="333333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333333"/>
                </a:solidFill>
              </a:rPr>
              <a:t>Omgevingsvergunning</a:t>
            </a:r>
            <a:endParaRPr>
              <a:solidFill>
                <a:srgbClr val="333333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–"/>
            </a:pPr>
            <a:r>
              <a:rPr lang="nl-NL">
                <a:solidFill>
                  <a:srgbClr val="333333"/>
                </a:solidFill>
              </a:rPr>
              <a:t>past wel binnen omgevingsplan, maar vergunningplicht</a:t>
            </a:r>
            <a:endParaRPr>
              <a:solidFill>
                <a:srgbClr val="333333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333333"/>
                </a:solidFill>
              </a:rPr>
              <a:t>Bijzondere gevallen</a:t>
            </a:r>
            <a:endParaRPr>
              <a:solidFill>
                <a:srgbClr val="333333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–"/>
            </a:pPr>
            <a:r>
              <a:rPr lang="nl-NL">
                <a:solidFill>
                  <a:srgbClr val="333333"/>
                </a:solidFill>
              </a:rPr>
              <a:t>past niet binnen omgevingsplan (mogelijk toestaan)</a:t>
            </a:r>
            <a:endParaRPr>
              <a:solidFill>
                <a:srgbClr val="333333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Voorbeeld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9" name="Google Shape;259;p3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</a:rPr>
              <a:t>Boom kappen - omschreven activiteit kappen van bomen</a:t>
            </a:r>
            <a:endParaRPr>
              <a:solidFill>
                <a:srgbClr val="18304E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</a:rPr>
              <a:t>&lt; 10 cm altijd kappen (algemene regels)</a:t>
            </a:r>
            <a:endParaRPr>
              <a:solidFill>
                <a:srgbClr val="18304E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</a:rPr>
              <a:t>&gt; 10 &lt; 20 (melding doen)</a:t>
            </a:r>
            <a:endParaRPr>
              <a:solidFill>
                <a:srgbClr val="18304E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</a:rPr>
              <a:t>&gt; 20 &lt; 30 (omgevingsvergunning)</a:t>
            </a:r>
            <a:endParaRPr>
              <a:solidFill>
                <a:srgbClr val="18304E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</a:rPr>
              <a:t>&gt; 30 cm verbod om te kappen</a:t>
            </a:r>
            <a:endParaRPr>
              <a:solidFill>
                <a:srgbClr val="18304E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2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6" name="Google Shape;266;p3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2200" y="66385"/>
            <a:ext cx="12272202" cy="668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2"/>
          <p:cNvSpPr txBox="1"/>
          <p:nvPr/>
        </p:nvSpPr>
        <p:spPr>
          <a:xfrm>
            <a:off x="9283575" y="3522850"/>
            <a:ext cx="20070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Vergroenen?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2"/>
          <p:cNvSpPr txBox="1"/>
          <p:nvPr/>
        </p:nvSpPr>
        <p:spPr>
          <a:xfrm>
            <a:off x="8006625" y="1076425"/>
            <a:ext cx="26919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Klimaatbestendig?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2"/>
          <p:cNvSpPr txBox="1"/>
          <p:nvPr/>
        </p:nvSpPr>
        <p:spPr>
          <a:xfrm>
            <a:off x="3404100" y="583200"/>
            <a:ext cx="19092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Ontsluiting?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6950925" y="3082675"/>
            <a:ext cx="22620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Verduurzamen?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2"/>
          <p:cNvSpPr txBox="1"/>
          <p:nvPr/>
        </p:nvSpPr>
        <p:spPr>
          <a:xfrm>
            <a:off x="1866900" y="1534650"/>
            <a:ext cx="24561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Nieuwe ontwikkelingen?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2"/>
          <p:cNvSpPr txBox="1"/>
          <p:nvPr/>
        </p:nvSpPr>
        <p:spPr>
          <a:xfrm>
            <a:off x="510975" y="2676000"/>
            <a:ext cx="24561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Nieuwe functies?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2"/>
          <p:cNvSpPr txBox="1"/>
          <p:nvPr/>
        </p:nvSpPr>
        <p:spPr>
          <a:xfrm>
            <a:off x="5550525" y="2019500"/>
            <a:ext cx="24561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Open sportpark?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5796025" y="222300"/>
            <a:ext cx="24561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Evenementen?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9212925" y="4619450"/>
            <a:ext cx="24561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Toegankelijkheid?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2"/>
          <p:cNvSpPr txBox="1"/>
          <p:nvPr/>
        </p:nvSpPr>
        <p:spPr>
          <a:xfrm>
            <a:off x="784425" y="519025"/>
            <a:ext cx="19092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Parkeren?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9390975" y="273900"/>
            <a:ext cx="21000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Uitbreiding?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402650" y="3624275"/>
            <a:ext cx="16185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Bouw?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73175"/>
            <a:ext cx="12192000" cy="178003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914400" y="1008001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Verdana"/>
              <a:buNone/>
            </a:pPr>
            <a:r>
              <a:rPr lang="nl-NL" sz="3200" dirty="0">
                <a:latin typeface="Verdana"/>
                <a:ea typeface="Verdana"/>
                <a:cs typeface="Verdana"/>
                <a:sym typeface="Verdana"/>
              </a:rPr>
              <a:t>De Omgevingswet komt eraan!</a:t>
            </a:r>
            <a:endParaRPr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916800" y="1825200"/>
            <a:ext cx="10360800" cy="65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2000"/>
              <a:buNone/>
            </a:pPr>
            <a:r>
              <a:rPr lang="nl-NL" sz="2800" dirty="0">
                <a:latin typeface="Verdana"/>
                <a:ea typeface="Verdana"/>
                <a:cs typeface="Verdana"/>
                <a:sym typeface="Verdana"/>
              </a:rPr>
              <a:t>Wat betekent het straks voor u?</a:t>
            </a:r>
            <a:endParaRPr sz="2800" dirty="0"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2"/>
          </p:nvPr>
        </p:nvSpPr>
        <p:spPr>
          <a:xfrm>
            <a:off x="914400" y="2913531"/>
            <a:ext cx="10363200" cy="76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rPr lang="nl-NL" sz="2000" b="1" dirty="0">
                <a:latin typeface="Verdana"/>
                <a:ea typeface="Verdana"/>
                <a:cs typeface="Verdana"/>
                <a:sym typeface="Verdana"/>
              </a:rPr>
              <a:t>Martijn van Eck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rPr lang="nl-NL" sz="2000" dirty="0">
                <a:latin typeface="Verdana"/>
                <a:ea typeface="Verdana"/>
                <a:cs typeface="Verdana"/>
                <a:sym typeface="Verdana"/>
              </a:rPr>
              <a:t>Specialist sportinfrastructuur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endParaRPr lang="nl-NL" sz="20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rPr lang="nl-NL" sz="2000" dirty="0">
                <a:latin typeface="Verdana"/>
                <a:ea typeface="Verdana"/>
                <a:cs typeface="Verdana"/>
                <a:sym typeface="Verdana"/>
              </a:rPr>
              <a:t>Vakbeurs Sportaccommodaties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rPr lang="nl-NL" sz="2000" dirty="0">
                <a:latin typeface="Verdana"/>
                <a:ea typeface="Verdana"/>
                <a:cs typeface="Verdana"/>
                <a:sym typeface="Verdana"/>
              </a:rPr>
              <a:t>5 maart 2020</a:t>
            </a:r>
            <a:endParaRPr sz="20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3"/>
          <p:cNvPicPr preferRelativeResize="0"/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0" y="-13125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3"/>
          <p:cNvSpPr txBox="1">
            <a:spLocks noGrp="1"/>
          </p:cNvSpPr>
          <p:nvPr>
            <p:ph type="title"/>
          </p:nvPr>
        </p:nvSpPr>
        <p:spPr>
          <a:xfrm>
            <a:off x="371975" y="42175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U wil een activiteit ontplooien...</a:t>
            </a:r>
            <a:endParaRPr sz="3200">
              <a:solidFill>
                <a:srgbClr val="1155C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6" name="Google Shape;286;p33"/>
          <p:cNvSpPr txBox="1"/>
          <p:nvPr/>
        </p:nvSpPr>
        <p:spPr>
          <a:xfrm>
            <a:off x="129650" y="3298975"/>
            <a:ext cx="1326600" cy="856200"/>
          </a:xfrm>
          <a:prstGeom prst="rect">
            <a:avLst/>
          </a:prstGeom>
          <a:solidFill>
            <a:srgbClr val="D9D2E9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Initiatief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3"/>
          <p:cNvSpPr txBox="1"/>
          <p:nvPr/>
        </p:nvSpPr>
        <p:spPr>
          <a:xfrm>
            <a:off x="3090000" y="2370825"/>
            <a:ext cx="1792800" cy="856200"/>
          </a:xfrm>
          <a:prstGeom prst="rect">
            <a:avLst/>
          </a:prstGeom>
          <a:solidFill>
            <a:srgbClr val="D9D2E9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Activiteit toegestaan?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3"/>
          <p:cNvSpPr txBox="1"/>
          <p:nvPr/>
        </p:nvSpPr>
        <p:spPr>
          <a:xfrm>
            <a:off x="4903100" y="1724475"/>
            <a:ext cx="668400" cy="538800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ja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p33"/>
          <p:cNvCxnSpPr>
            <a:stCxn id="286" idx="3"/>
            <a:endCxn id="290" idx="1"/>
          </p:cNvCxnSpPr>
          <p:nvPr/>
        </p:nvCxnSpPr>
        <p:spPr>
          <a:xfrm>
            <a:off x="1456250" y="3727075"/>
            <a:ext cx="340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1" name="Google Shape;291;p33"/>
          <p:cNvSpPr txBox="1"/>
          <p:nvPr/>
        </p:nvSpPr>
        <p:spPr>
          <a:xfrm>
            <a:off x="5836213" y="2162225"/>
            <a:ext cx="1536300" cy="856200"/>
          </a:xfrm>
          <a:prstGeom prst="rect">
            <a:avLst/>
          </a:prstGeom>
          <a:solidFill>
            <a:srgbClr val="D9D2E9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Aanvraag vergunning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3"/>
          <p:cNvSpPr txBox="1"/>
          <p:nvPr/>
        </p:nvSpPr>
        <p:spPr>
          <a:xfrm>
            <a:off x="4937088" y="3168725"/>
            <a:ext cx="710100" cy="538800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nee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3" name="Google Shape;293;p33"/>
          <p:cNvCxnSpPr>
            <a:stCxn id="292" idx="1"/>
            <a:endCxn id="292" idx="1"/>
          </p:cNvCxnSpPr>
          <p:nvPr/>
        </p:nvCxnSpPr>
        <p:spPr>
          <a:xfrm>
            <a:off x="4937088" y="343812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4" name="Google Shape;294;p33"/>
          <p:cNvCxnSpPr>
            <a:stCxn id="292" idx="1"/>
            <a:endCxn id="292" idx="1"/>
          </p:cNvCxnSpPr>
          <p:nvPr/>
        </p:nvCxnSpPr>
        <p:spPr>
          <a:xfrm>
            <a:off x="4937088" y="343812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5" name="Google Shape;295;p33"/>
          <p:cNvCxnSpPr>
            <a:stCxn id="288" idx="3"/>
            <a:endCxn id="296" idx="1"/>
          </p:cNvCxnSpPr>
          <p:nvPr/>
        </p:nvCxnSpPr>
        <p:spPr>
          <a:xfrm rot="10800000" flipH="1">
            <a:off x="5571500" y="1655775"/>
            <a:ext cx="270000" cy="338100"/>
          </a:xfrm>
          <a:prstGeom prst="bentConnector3">
            <a:avLst>
              <a:gd name="adj1" fmla="val 4999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Google Shape;296;p33"/>
          <p:cNvSpPr txBox="1"/>
          <p:nvPr/>
        </p:nvSpPr>
        <p:spPr>
          <a:xfrm>
            <a:off x="5841488" y="1296923"/>
            <a:ext cx="1536300" cy="717600"/>
          </a:xfrm>
          <a:prstGeom prst="rect">
            <a:avLst/>
          </a:prstGeom>
          <a:solidFill>
            <a:srgbClr val="D9D2E9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Melding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3"/>
          <p:cNvSpPr txBox="1"/>
          <p:nvPr/>
        </p:nvSpPr>
        <p:spPr>
          <a:xfrm>
            <a:off x="1637275" y="3448671"/>
            <a:ext cx="1442400" cy="538800"/>
          </a:xfrm>
          <a:prstGeom prst="rect">
            <a:avLst/>
          </a:prstGeom>
          <a:solidFill>
            <a:srgbClr val="D9D2E9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Bouwen?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3"/>
          <p:cNvSpPr txBox="1"/>
          <p:nvPr/>
        </p:nvSpPr>
        <p:spPr>
          <a:xfrm>
            <a:off x="3090000" y="5286375"/>
            <a:ext cx="1792800" cy="644700"/>
          </a:xfrm>
          <a:prstGeom prst="rect">
            <a:avLst/>
          </a:prstGeom>
          <a:solidFill>
            <a:srgbClr val="D9D2E9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Vergunning?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3"/>
          <p:cNvSpPr txBox="1"/>
          <p:nvPr/>
        </p:nvSpPr>
        <p:spPr>
          <a:xfrm>
            <a:off x="1962025" y="2520838"/>
            <a:ext cx="792900" cy="538800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nee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3"/>
          <p:cNvSpPr txBox="1"/>
          <p:nvPr/>
        </p:nvSpPr>
        <p:spPr>
          <a:xfrm>
            <a:off x="1962050" y="4637200"/>
            <a:ext cx="792900" cy="538800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ja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1" name="Google Shape;301;p33"/>
          <p:cNvCxnSpPr>
            <a:stCxn id="288" idx="3"/>
            <a:endCxn id="291" idx="1"/>
          </p:cNvCxnSpPr>
          <p:nvPr/>
        </p:nvCxnSpPr>
        <p:spPr>
          <a:xfrm>
            <a:off x="5571500" y="1993875"/>
            <a:ext cx="264600" cy="596400"/>
          </a:xfrm>
          <a:prstGeom prst="bentConnector3">
            <a:avLst>
              <a:gd name="adj1" fmla="val 5002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33"/>
          <p:cNvSpPr txBox="1"/>
          <p:nvPr/>
        </p:nvSpPr>
        <p:spPr>
          <a:xfrm>
            <a:off x="7497225" y="2039063"/>
            <a:ext cx="1326600" cy="500100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dirty="0" err="1">
                <a:latin typeface="Calibri"/>
                <a:ea typeface="Calibri"/>
                <a:cs typeface="Calibri"/>
                <a:sym typeface="Calibri"/>
              </a:rPr>
              <a:t>Binnenplans</a:t>
            </a:r>
            <a:r>
              <a:rPr lang="nl-NL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3"/>
          <p:cNvSpPr txBox="1"/>
          <p:nvPr/>
        </p:nvSpPr>
        <p:spPr>
          <a:xfrm>
            <a:off x="4880550" y="6045425"/>
            <a:ext cx="731700" cy="538800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ja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3"/>
          <p:cNvSpPr txBox="1"/>
          <p:nvPr/>
        </p:nvSpPr>
        <p:spPr>
          <a:xfrm>
            <a:off x="4880538" y="4633213"/>
            <a:ext cx="731700" cy="538800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nee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3"/>
          <p:cNvSpPr txBox="1"/>
          <p:nvPr/>
        </p:nvSpPr>
        <p:spPr>
          <a:xfrm>
            <a:off x="8251675" y="688825"/>
            <a:ext cx="30630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latin typeface="Calibri"/>
                <a:ea typeface="Calibri"/>
                <a:cs typeface="Calibri"/>
                <a:sym typeface="Calibri"/>
              </a:rPr>
              <a:t>Beoordeling aanvraag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3"/>
          <p:cNvSpPr txBox="1"/>
          <p:nvPr/>
        </p:nvSpPr>
        <p:spPr>
          <a:xfrm>
            <a:off x="9065488" y="1865713"/>
            <a:ext cx="1442400" cy="856200"/>
          </a:xfrm>
          <a:prstGeom prst="rect">
            <a:avLst/>
          </a:prstGeom>
          <a:solidFill>
            <a:srgbClr val="D9D2E9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Voldoet aan regels?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3"/>
          <p:cNvSpPr txBox="1"/>
          <p:nvPr/>
        </p:nvSpPr>
        <p:spPr>
          <a:xfrm>
            <a:off x="5858375" y="3931345"/>
            <a:ext cx="1536300" cy="538800"/>
          </a:xfrm>
          <a:prstGeom prst="rect">
            <a:avLst/>
          </a:prstGeom>
          <a:solidFill>
            <a:srgbClr val="D9D2E9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Afwijzen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8" name="Google Shape;308;p33"/>
          <p:cNvCxnSpPr>
            <a:stCxn id="307" idx="1"/>
            <a:endCxn id="307" idx="1"/>
          </p:cNvCxnSpPr>
          <p:nvPr/>
        </p:nvCxnSpPr>
        <p:spPr>
          <a:xfrm>
            <a:off x="5858375" y="420074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" name="Google Shape;309;p33"/>
          <p:cNvSpPr txBox="1"/>
          <p:nvPr/>
        </p:nvSpPr>
        <p:spPr>
          <a:xfrm>
            <a:off x="7504900" y="2827750"/>
            <a:ext cx="1326600" cy="500100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dirty="0" err="1">
                <a:latin typeface="Calibri"/>
                <a:ea typeface="Calibri"/>
                <a:cs typeface="Calibri"/>
                <a:sym typeface="Calibri"/>
              </a:rPr>
              <a:t>Buitenplans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3"/>
          <p:cNvSpPr txBox="1"/>
          <p:nvPr/>
        </p:nvSpPr>
        <p:spPr>
          <a:xfrm>
            <a:off x="10749550" y="1870425"/>
            <a:ext cx="1442400" cy="856200"/>
          </a:xfrm>
          <a:prstGeom prst="rect">
            <a:avLst/>
          </a:prstGeom>
          <a:solidFill>
            <a:srgbClr val="6AA84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Vergunning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3"/>
          <p:cNvSpPr/>
          <p:nvPr/>
        </p:nvSpPr>
        <p:spPr>
          <a:xfrm>
            <a:off x="8372650" y="3616425"/>
            <a:ext cx="2514600" cy="11556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Evenwichtige toedeling van functies aan locaties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2" name="Google Shape;312;p33"/>
          <p:cNvCxnSpPr>
            <a:stCxn id="302" idx="1"/>
          </p:cNvCxnSpPr>
          <p:nvPr/>
        </p:nvCxnSpPr>
        <p:spPr>
          <a:xfrm>
            <a:off x="7497225" y="22891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" name="Google Shape;313;p33"/>
          <p:cNvCxnSpPr>
            <a:stCxn id="291" idx="3"/>
            <a:endCxn id="309" idx="1"/>
          </p:cNvCxnSpPr>
          <p:nvPr/>
        </p:nvCxnSpPr>
        <p:spPr>
          <a:xfrm>
            <a:off x="7372513" y="2590325"/>
            <a:ext cx="132300" cy="487500"/>
          </a:xfrm>
          <a:prstGeom prst="bentConnector3">
            <a:avLst>
              <a:gd name="adj1" fmla="val 5003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4" name="Google Shape;314;p33"/>
          <p:cNvSpPr txBox="1"/>
          <p:nvPr/>
        </p:nvSpPr>
        <p:spPr>
          <a:xfrm>
            <a:off x="5299550" y="688825"/>
            <a:ext cx="28281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latin typeface="Calibri"/>
                <a:ea typeface="Calibri"/>
                <a:cs typeface="Calibri"/>
                <a:sym typeface="Calibri"/>
              </a:rPr>
              <a:t>Aanvraag activiteit 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3"/>
          <p:cNvSpPr txBox="1"/>
          <p:nvPr/>
        </p:nvSpPr>
        <p:spPr>
          <a:xfrm>
            <a:off x="1989525" y="746775"/>
            <a:ext cx="29781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>
                <a:latin typeface="Calibri"/>
                <a:ea typeface="Calibri"/>
                <a:cs typeface="Calibri"/>
                <a:sym typeface="Calibri"/>
              </a:rPr>
              <a:t>Beoordeling activiteit 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6" name="Google Shape;316;p33"/>
          <p:cNvCxnSpPr>
            <a:stCxn id="291" idx="3"/>
            <a:endCxn id="302" idx="1"/>
          </p:cNvCxnSpPr>
          <p:nvPr/>
        </p:nvCxnSpPr>
        <p:spPr>
          <a:xfrm rot="10800000" flipH="1">
            <a:off x="7372513" y="2289125"/>
            <a:ext cx="124800" cy="301200"/>
          </a:xfrm>
          <a:prstGeom prst="bentConnector3">
            <a:avLst>
              <a:gd name="adj1" fmla="val 4996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7" name="Google Shape;317;p33"/>
          <p:cNvSpPr txBox="1"/>
          <p:nvPr/>
        </p:nvSpPr>
        <p:spPr>
          <a:xfrm>
            <a:off x="10381825" y="1240425"/>
            <a:ext cx="668400" cy="538800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>
                <a:latin typeface="Calibri"/>
                <a:ea typeface="Calibri"/>
                <a:cs typeface="Calibri"/>
                <a:sym typeface="Calibri"/>
              </a:rPr>
              <a:t>ja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3"/>
          <p:cNvSpPr txBox="1"/>
          <p:nvPr/>
        </p:nvSpPr>
        <p:spPr>
          <a:xfrm>
            <a:off x="10256950" y="2808400"/>
            <a:ext cx="710100" cy="538800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>
                <a:latin typeface="Calibri"/>
                <a:ea typeface="Calibri"/>
                <a:cs typeface="Calibri"/>
                <a:sym typeface="Calibri"/>
              </a:rPr>
              <a:t>nee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9" name="Google Shape;319;p33"/>
          <p:cNvCxnSpPr>
            <a:stCxn id="309" idx="2"/>
            <a:endCxn id="311" idx="2"/>
          </p:cNvCxnSpPr>
          <p:nvPr/>
        </p:nvCxnSpPr>
        <p:spPr>
          <a:xfrm rot="-5400000" flipH="1">
            <a:off x="7837300" y="3658750"/>
            <a:ext cx="866400" cy="204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33"/>
          <p:cNvCxnSpPr>
            <a:stCxn id="318" idx="1"/>
            <a:endCxn id="309" idx="3"/>
          </p:cNvCxnSpPr>
          <p:nvPr/>
        </p:nvCxnSpPr>
        <p:spPr>
          <a:xfrm rot="10800000">
            <a:off x="8831650" y="3077800"/>
            <a:ext cx="142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1" name="Google Shape;321;p33"/>
          <p:cNvCxnSpPr/>
          <p:nvPr/>
        </p:nvCxnSpPr>
        <p:spPr>
          <a:xfrm>
            <a:off x="8823825" y="22891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33"/>
          <p:cNvCxnSpPr>
            <a:endCxn id="306" idx="1"/>
          </p:cNvCxnSpPr>
          <p:nvPr/>
        </p:nvCxnSpPr>
        <p:spPr>
          <a:xfrm>
            <a:off x="8823688" y="2289013"/>
            <a:ext cx="241800" cy="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33"/>
          <p:cNvCxnSpPr>
            <a:stCxn id="306" idx="3"/>
            <a:endCxn id="318" idx="0"/>
          </p:cNvCxnSpPr>
          <p:nvPr/>
        </p:nvCxnSpPr>
        <p:spPr>
          <a:xfrm>
            <a:off x="10507888" y="2293813"/>
            <a:ext cx="104100" cy="5145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33"/>
          <p:cNvSpPr txBox="1"/>
          <p:nvPr/>
        </p:nvSpPr>
        <p:spPr>
          <a:xfrm>
            <a:off x="10256950" y="5041250"/>
            <a:ext cx="1792800" cy="856200"/>
          </a:xfrm>
          <a:prstGeom prst="rect">
            <a:avLst/>
          </a:prstGeom>
          <a:solidFill>
            <a:srgbClr val="C27BA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Omgevings-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plan aanpassen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3"/>
          <p:cNvSpPr txBox="1"/>
          <p:nvPr/>
        </p:nvSpPr>
        <p:spPr>
          <a:xfrm>
            <a:off x="11136550" y="3924825"/>
            <a:ext cx="668400" cy="538800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>
                <a:latin typeface="Calibri"/>
                <a:ea typeface="Calibri"/>
                <a:cs typeface="Calibri"/>
                <a:sym typeface="Calibri"/>
              </a:rPr>
              <a:t>ja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" name="Google Shape;326;p33"/>
          <p:cNvCxnSpPr>
            <a:stCxn id="325" idx="0"/>
            <a:endCxn id="310" idx="2"/>
          </p:cNvCxnSpPr>
          <p:nvPr/>
        </p:nvCxnSpPr>
        <p:spPr>
          <a:xfrm rot="10800000">
            <a:off x="11470750" y="2726625"/>
            <a:ext cx="0" cy="119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7" name="Google Shape;327;p33"/>
          <p:cNvCxnSpPr>
            <a:stCxn id="311" idx="1"/>
            <a:endCxn id="324" idx="0"/>
          </p:cNvCxnSpPr>
          <p:nvPr/>
        </p:nvCxnSpPr>
        <p:spPr>
          <a:xfrm rot="-5400000" flipH="1">
            <a:off x="10257100" y="4144875"/>
            <a:ext cx="269100" cy="1523400"/>
          </a:xfrm>
          <a:prstGeom prst="bentConnector3">
            <a:avLst>
              <a:gd name="adj1" fmla="val 5002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8" name="Google Shape;328;p33"/>
          <p:cNvCxnSpPr>
            <a:stCxn id="309" idx="2"/>
            <a:endCxn id="311" idx="2"/>
          </p:cNvCxnSpPr>
          <p:nvPr/>
        </p:nvCxnSpPr>
        <p:spPr>
          <a:xfrm rot="-5400000" flipH="1">
            <a:off x="7837300" y="3658750"/>
            <a:ext cx="866400" cy="204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9" name="Google Shape;329;p33"/>
          <p:cNvCxnSpPr>
            <a:stCxn id="307" idx="0"/>
            <a:endCxn id="286" idx="2"/>
          </p:cNvCxnSpPr>
          <p:nvPr/>
        </p:nvCxnSpPr>
        <p:spPr>
          <a:xfrm rot="5400000">
            <a:off x="3597875" y="1126495"/>
            <a:ext cx="223800" cy="5833500"/>
          </a:xfrm>
          <a:prstGeom prst="bentConnector5">
            <a:avLst>
              <a:gd name="adj1" fmla="val -32940"/>
              <a:gd name="adj2" fmla="val 50899"/>
              <a:gd name="adj3" fmla="val 20641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0" name="Google Shape;330;p33"/>
          <p:cNvCxnSpPr>
            <a:stCxn id="300" idx="2"/>
            <a:endCxn id="298" idx="1"/>
          </p:cNvCxnSpPr>
          <p:nvPr/>
        </p:nvCxnSpPr>
        <p:spPr>
          <a:xfrm rot="-5400000" flipH="1">
            <a:off x="2507900" y="5026600"/>
            <a:ext cx="432600" cy="7314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1" name="Google Shape;331;p33"/>
          <p:cNvCxnSpPr>
            <a:stCxn id="297" idx="2"/>
            <a:endCxn id="300" idx="0"/>
          </p:cNvCxnSpPr>
          <p:nvPr/>
        </p:nvCxnSpPr>
        <p:spPr>
          <a:xfrm rot="-5400000" flipH="1">
            <a:off x="2033875" y="4312071"/>
            <a:ext cx="649800" cy="6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2" name="Google Shape;332;p33"/>
          <p:cNvCxnSpPr>
            <a:stCxn id="297" idx="0"/>
            <a:endCxn id="299" idx="2"/>
          </p:cNvCxnSpPr>
          <p:nvPr/>
        </p:nvCxnSpPr>
        <p:spPr>
          <a:xfrm rot="-5400000">
            <a:off x="2164225" y="3253821"/>
            <a:ext cx="389100" cy="600"/>
          </a:xfrm>
          <a:prstGeom prst="bentConnector3">
            <a:avLst>
              <a:gd name="adj1" fmla="val 4999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3" name="Google Shape;333;p33"/>
          <p:cNvCxnSpPr>
            <a:stCxn id="299" idx="3"/>
            <a:endCxn id="287" idx="1"/>
          </p:cNvCxnSpPr>
          <p:nvPr/>
        </p:nvCxnSpPr>
        <p:spPr>
          <a:xfrm>
            <a:off x="2754925" y="2790238"/>
            <a:ext cx="3351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4" name="Google Shape;334;p33"/>
          <p:cNvCxnSpPr>
            <a:stCxn id="287" idx="0"/>
            <a:endCxn id="288" idx="1"/>
          </p:cNvCxnSpPr>
          <p:nvPr/>
        </p:nvCxnSpPr>
        <p:spPr>
          <a:xfrm rot="-5400000">
            <a:off x="4256250" y="1723875"/>
            <a:ext cx="377100" cy="9168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5" name="Google Shape;335;p33"/>
          <p:cNvCxnSpPr>
            <a:stCxn id="287" idx="2"/>
            <a:endCxn id="292" idx="1"/>
          </p:cNvCxnSpPr>
          <p:nvPr/>
        </p:nvCxnSpPr>
        <p:spPr>
          <a:xfrm rot="-5400000" flipH="1">
            <a:off x="4356150" y="2857275"/>
            <a:ext cx="211200" cy="9507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6" name="Google Shape;336;p33"/>
          <p:cNvCxnSpPr/>
          <p:nvPr/>
        </p:nvCxnSpPr>
        <p:spPr>
          <a:xfrm rot="-5400000">
            <a:off x="4561050" y="2028675"/>
            <a:ext cx="377100" cy="9168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7" name="Google Shape;337;p33"/>
          <p:cNvCxnSpPr>
            <a:stCxn id="298" idx="0"/>
          </p:cNvCxnSpPr>
          <p:nvPr/>
        </p:nvCxnSpPr>
        <p:spPr>
          <a:xfrm rot="-5400000">
            <a:off x="4176150" y="4582125"/>
            <a:ext cx="514500" cy="8940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8" name="Google Shape;338;p33"/>
          <p:cNvCxnSpPr>
            <a:stCxn id="298" idx="2"/>
            <a:endCxn id="303" idx="1"/>
          </p:cNvCxnSpPr>
          <p:nvPr/>
        </p:nvCxnSpPr>
        <p:spPr>
          <a:xfrm rot="-5400000" flipH="1">
            <a:off x="4241700" y="5675775"/>
            <a:ext cx="383700" cy="8943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9" name="Google Shape;339;p33"/>
          <p:cNvCxnSpPr>
            <a:stCxn id="306" idx="0"/>
            <a:endCxn id="317" idx="1"/>
          </p:cNvCxnSpPr>
          <p:nvPr/>
        </p:nvCxnSpPr>
        <p:spPr>
          <a:xfrm rot="-5400000">
            <a:off x="9906388" y="1390213"/>
            <a:ext cx="355800" cy="595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0" name="Google Shape;340;p33"/>
          <p:cNvCxnSpPr>
            <a:stCxn id="317" idx="3"/>
            <a:endCxn id="310" idx="0"/>
          </p:cNvCxnSpPr>
          <p:nvPr/>
        </p:nvCxnSpPr>
        <p:spPr>
          <a:xfrm>
            <a:off x="11050225" y="1509825"/>
            <a:ext cx="420600" cy="360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1" name="Google Shape;341;p33"/>
          <p:cNvCxnSpPr>
            <a:stCxn id="311" idx="0"/>
            <a:endCxn id="325" idx="1"/>
          </p:cNvCxnSpPr>
          <p:nvPr/>
        </p:nvCxnSpPr>
        <p:spPr>
          <a:xfrm>
            <a:off x="10887250" y="4194225"/>
            <a:ext cx="24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2" name="Google Shape;342;p33"/>
          <p:cNvSpPr txBox="1"/>
          <p:nvPr/>
        </p:nvSpPr>
        <p:spPr>
          <a:xfrm>
            <a:off x="5905247" y="5323675"/>
            <a:ext cx="1894200" cy="1342800"/>
          </a:xfrm>
          <a:prstGeom prst="rect">
            <a:avLst/>
          </a:prstGeom>
          <a:solidFill>
            <a:srgbClr val="D9D2E9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Aanvraag ruimtelijke en technische vergunning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3"/>
          <p:cNvSpPr txBox="1"/>
          <p:nvPr/>
        </p:nvSpPr>
        <p:spPr>
          <a:xfrm>
            <a:off x="5858375" y="4627525"/>
            <a:ext cx="1941000" cy="538800"/>
          </a:xfrm>
          <a:prstGeom prst="rect">
            <a:avLst/>
          </a:prstGeom>
          <a:solidFill>
            <a:srgbClr val="D9D2E9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latin typeface="Calibri"/>
                <a:ea typeface="Calibri"/>
                <a:cs typeface="Calibri"/>
                <a:sym typeface="Calibri"/>
              </a:rPr>
              <a:t>Vergunningvrij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4" name="Google Shape;344;p33"/>
          <p:cNvCxnSpPr>
            <a:stCxn id="304" idx="0"/>
            <a:endCxn id="307" idx="1"/>
          </p:cNvCxnSpPr>
          <p:nvPr/>
        </p:nvCxnSpPr>
        <p:spPr>
          <a:xfrm rot="-5400000">
            <a:off x="5336088" y="4110913"/>
            <a:ext cx="432600" cy="6120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5" name="Google Shape;345;p33"/>
          <p:cNvSpPr/>
          <p:nvPr/>
        </p:nvSpPr>
        <p:spPr>
          <a:xfrm rot="10800000" flipH="1">
            <a:off x="7207250" y="5201600"/>
            <a:ext cx="489900" cy="576900"/>
          </a:xfrm>
          <a:prstGeom prst="curvedDownArrow">
            <a:avLst>
              <a:gd name="adj1" fmla="val 25000"/>
              <a:gd name="adj2" fmla="val 63409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6" name="Google Shape;346;p33"/>
          <p:cNvCxnSpPr>
            <a:stCxn id="304" idx="3"/>
            <a:endCxn id="343" idx="1"/>
          </p:cNvCxnSpPr>
          <p:nvPr/>
        </p:nvCxnSpPr>
        <p:spPr>
          <a:xfrm rot="10800000" flipH="1">
            <a:off x="5612238" y="4896913"/>
            <a:ext cx="246000" cy="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4"/>
          <p:cNvSpPr txBox="1">
            <a:spLocks noGrp="1"/>
          </p:cNvSpPr>
          <p:nvPr>
            <p:ph type="title"/>
          </p:nvPr>
        </p:nvSpPr>
        <p:spPr>
          <a:xfrm>
            <a:off x="609600" y="3419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 dirty="0">
                <a:latin typeface="Verdana"/>
                <a:ea typeface="Verdana"/>
                <a:cs typeface="Verdana"/>
                <a:sym typeface="Verdana"/>
              </a:rPr>
              <a:t>Wat gaat er anders?</a:t>
            </a:r>
            <a:endParaRPr sz="32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3" name="Google Shape;353;p34"/>
          <p:cNvSpPr txBox="1">
            <a:spLocks noGrp="1"/>
          </p:cNvSpPr>
          <p:nvPr>
            <p:ph type="body" idx="1"/>
          </p:nvPr>
        </p:nvSpPr>
        <p:spPr>
          <a:xfrm>
            <a:off x="609600" y="957124"/>
            <a:ext cx="10972800" cy="590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-"/>
            </a:pPr>
            <a:r>
              <a:rPr lang="nl-NL" dirty="0">
                <a:solidFill>
                  <a:schemeClr val="dk1"/>
                </a:solidFill>
              </a:rPr>
              <a:t>betere en inzichtelijke regels, goed op elkaar afgestemd en gebruiksvriendelijk </a:t>
            </a:r>
            <a:endParaRPr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-"/>
            </a:pPr>
            <a:r>
              <a:rPr lang="nl-NL" dirty="0">
                <a:solidFill>
                  <a:schemeClr val="dk1"/>
                </a:solidFill>
              </a:rPr>
              <a:t>meer lokale afwegingsruimte</a:t>
            </a:r>
            <a:endParaRPr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-"/>
            </a:pPr>
            <a:r>
              <a:rPr lang="nl-NL" dirty="0">
                <a:solidFill>
                  <a:schemeClr val="dk1"/>
                </a:solidFill>
              </a:rPr>
              <a:t>meer samenhang in de benadering van de fysieke leefomgeving</a:t>
            </a:r>
            <a:endParaRPr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-"/>
            </a:pPr>
            <a:r>
              <a:rPr lang="nl-NL" dirty="0">
                <a:solidFill>
                  <a:schemeClr val="dk1"/>
                </a:solidFill>
              </a:rPr>
              <a:t>het verbeteren en versnellen van de besluitvorming rond projecten in de leefomgeving</a:t>
            </a:r>
          </a:p>
          <a:p>
            <a:pPr lvl="1" indent="-381000">
              <a:lnSpc>
                <a:spcPct val="115000"/>
              </a:lnSpc>
              <a:spcBef>
                <a:spcPts val="0"/>
              </a:spcBef>
              <a:buSzPts val="2400"/>
              <a:buFont typeface="Calibri"/>
              <a:buChar char="-"/>
            </a:pPr>
            <a:r>
              <a:rPr lang="nl-NL" dirty="0">
                <a:solidFill>
                  <a:schemeClr val="dk1"/>
                </a:solidFill>
              </a:rPr>
              <a:t>van 26 naar 8 weken besluitvorming (30%)</a:t>
            </a:r>
          </a:p>
          <a:p>
            <a:pPr lvl="1" indent="-381000">
              <a:lnSpc>
                <a:spcPct val="115000"/>
              </a:lnSpc>
              <a:spcBef>
                <a:spcPts val="0"/>
              </a:spcBef>
              <a:buSzPts val="2400"/>
              <a:buFont typeface="Calibri"/>
              <a:buChar char="-"/>
            </a:pPr>
            <a:r>
              <a:rPr lang="nl-NL" dirty="0" err="1">
                <a:solidFill>
                  <a:schemeClr val="dk1"/>
                </a:solidFill>
              </a:rPr>
              <a:t>vergunningvrij</a:t>
            </a:r>
            <a:r>
              <a:rPr lang="nl-NL" dirty="0">
                <a:solidFill>
                  <a:schemeClr val="dk1"/>
                </a:solidFill>
              </a:rPr>
              <a:t> of simpele afhandeling in 5 werkdagen (70%)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nl-NL" dirty="0">
                <a:solidFill>
                  <a:schemeClr val="dk1"/>
                </a:solidFill>
              </a:rPr>
              <a:t>meer bouwactiviteiten </a:t>
            </a:r>
            <a:r>
              <a:rPr lang="nl-NL" dirty="0" err="1">
                <a:solidFill>
                  <a:schemeClr val="dk1"/>
                </a:solidFill>
              </a:rPr>
              <a:t>vergunningvrij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nl-NL" dirty="0">
                <a:solidFill>
                  <a:schemeClr val="dk1"/>
                </a:solidFill>
              </a:rPr>
              <a:t>een digitaal loket (wegwijzer)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nl-NL" dirty="0">
                <a:solidFill>
                  <a:schemeClr val="dk1"/>
                </a:solidFill>
              </a:rPr>
              <a:t>inrichten omgevingstafel voor complexe aanvragen</a:t>
            </a:r>
            <a:endParaRPr dirty="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nl-NL" dirty="0">
                <a:solidFill>
                  <a:schemeClr val="dk1"/>
                </a:solidFill>
              </a:rPr>
              <a:t>adviezen en belangen integraal afwegen</a:t>
            </a:r>
            <a:endParaRPr dirty="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nl-NL" dirty="0">
                <a:solidFill>
                  <a:schemeClr val="dk1"/>
                </a:solidFill>
              </a:rPr>
              <a:t>betrekken relevante partijen, experts en belanghebbenden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nl-NL" dirty="0">
                <a:solidFill>
                  <a:schemeClr val="dk1"/>
                </a:solidFill>
              </a:rPr>
              <a:t>alleen leges als de vergunning wordt verleend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nl-NL" dirty="0">
                <a:solidFill>
                  <a:schemeClr val="dk1"/>
                </a:solidFill>
              </a:rPr>
              <a:t>altijd participatie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5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Wat kunt u nu al doen?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0" name="Google Shape;360;p3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-"/>
            </a:pPr>
            <a:r>
              <a:rPr lang="nl-NL">
                <a:solidFill>
                  <a:srgbClr val="18304E"/>
                </a:solidFill>
              </a:rPr>
              <a:t>Laat u nu al informeren over omgevingsvisies die worden opgesteld.</a:t>
            </a:r>
            <a:endParaRPr>
              <a:solidFill>
                <a:srgbClr val="18304E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-"/>
            </a:pPr>
            <a:r>
              <a:rPr lang="nl-NL">
                <a:solidFill>
                  <a:srgbClr val="18304E"/>
                </a:solidFill>
              </a:rPr>
              <a:t>Kijk vooruit naar mogelijke (of gewenste) veranderingen die impact kunnen hebben op fysieke leefomgeving. Tijdig op inspelen en in gesprek gaan met de omgeving (en gemeente).</a:t>
            </a:r>
            <a:endParaRPr>
              <a:solidFill>
                <a:srgbClr val="18304E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18304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>
                <a:solidFill>
                  <a:srgbClr val="18304E"/>
                </a:solidFill>
              </a:rPr>
              <a:t>Voorbeeld lichthinder</a:t>
            </a:r>
            <a:endParaRPr b="1">
              <a:solidFill>
                <a:srgbClr val="18304E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-"/>
            </a:pPr>
            <a:r>
              <a:rPr lang="nl-NL">
                <a:solidFill>
                  <a:srgbClr val="18304E"/>
                </a:solidFill>
              </a:rPr>
              <a:t>Lichthinder kan een aspect zijn waar aandacht aan gegeven wordt in een omgevingsvisie.</a:t>
            </a:r>
            <a:endParaRPr>
              <a:solidFill>
                <a:srgbClr val="18304E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-"/>
            </a:pPr>
            <a:r>
              <a:rPr lang="nl-NL">
                <a:solidFill>
                  <a:srgbClr val="18304E"/>
                </a:solidFill>
              </a:rPr>
              <a:t>Gemeenten kunnen (natuur)gebieden aanwijzen die beschermd moeten worden tegen verstoring.</a:t>
            </a:r>
            <a:endParaRPr>
              <a:solidFill>
                <a:srgbClr val="18304E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1800"/>
              <a:buChar char="-"/>
            </a:pPr>
            <a:r>
              <a:rPr lang="nl-NL">
                <a:solidFill>
                  <a:srgbClr val="18304E"/>
                </a:solidFill>
              </a:rPr>
              <a:t>Een gemeente kan zelf bepalen of ze regels ter voorkoming van lichthinder wil stellen in het omgevingsplan. </a:t>
            </a:r>
            <a:endParaRPr>
              <a:solidFill>
                <a:srgbClr val="18304E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Gemeenten krijgen een andere rol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7" name="Google Shape;36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7675" y="1421025"/>
            <a:ext cx="7574999" cy="513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7"/>
          <p:cNvSpPr txBox="1">
            <a:spLocks noGrp="1"/>
          </p:cNvSpPr>
          <p:nvPr>
            <p:ph type="title"/>
          </p:nvPr>
        </p:nvSpPr>
        <p:spPr>
          <a:xfrm>
            <a:off x="142375" y="583200"/>
            <a:ext cx="120495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Sportaccommodaties als middel om...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4" name="Google Shape;374;p3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/>
              <a:t>Gezondheidswinst boeken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nl-NL"/>
              <a:t>Grote (groene) ruimten zijn interessant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nl-NL"/>
              <a:t>Maatschappelijke opgaven vragen om ruimten die multifunctioneel ingezet kunnen worden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</a:rPr>
              <a:t>Functies stapelen (sportpark als middel)</a:t>
            </a:r>
            <a:endParaRPr>
              <a:solidFill>
                <a:srgbClr val="18304E"/>
              </a:solidFill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–"/>
            </a:pPr>
            <a:r>
              <a:rPr lang="nl-NL" sz="2400">
                <a:solidFill>
                  <a:srgbClr val="18304E"/>
                </a:solidFill>
                <a:highlight>
                  <a:srgbClr val="FFFFFF"/>
                </a:highlight>
              </a:rPr>
              <a:t>waterberging (ruime waterlijsten) </a:t>
            </a:r>
            <a:endParaRPr sz="24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–"/>
            </a:pPr>
            <a:r>
              <a:rPr lang="nl-NL" sz="2400">
                <a:solidFill>
                  <a:srgbClr val="18304E"/>
                </a:solidFill>
                <a:highlight>
                  <a:srgbClr val="FFFFFF"/>
                </a:highlight>
              </a:rPr>
              <a:t>groene oase (verkoeling) </a:t>
            </a:r>
            <a:endParaRPr sz="24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–"/>
            </a:pPr>
            <a:r>
              <a:rPr lang="nl-NL" sz="2400">
                <a:solidFill>
                  <a:srgbClr val="18304E"/>
                </a:solidFill>
                <a:highlight>
                  <a:srgbClr val="FFFFFF"/>
                </a:highlight>
              </a:rPr>
              <a:t>een laagdrempelig wandelpark</a:t>
            </a:r>
            <a:endParaRPr sz="24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–"/>
            </a:pPr>
            <a:r>
              <a:rPr lang="nl-NL" sz="2400">
                <a:solidFill>
                  <a:srgbClr val="18304E"/>
                </a:solidFill>
                <a:highlight>
                  <a:srgbClr val="FFFFFF"/>
                </a:highlight>
              </a:rPr>
              <a:t>openbare fitnessruimte</a:t>
            </a:r>
            <a:endParaRPr sz="24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–"/>
            </a:pPr>
            <a:r>
              <a:rPr lang="nl-NL" sz="2400">
                <a:solidFill>
                  <a:srgbClr val="18304E"/>
                </a:solidFill>
                <a:highlight>
                  <a:srgbClr val="FFFFFF"/>
                </a:highlight>
              </a:rPr>
              <a:t>ontmoetingsplek</a:t>
            </a:r>
            <a:endParaRPr sz="24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–"/>
            </a:pPr>
            <a:r>
              <a:rPr lang="nl-NL" sz="2400">
                <a:solidFill>
                  <a:srgbClr val="18304E"/>
                </a:solidFill>
                <a:highlight>
                  <a:srgbClr val="FFFFFF"/>
                </a:highlight>
              </a:rPr>
              <a:t>multifunctionele sportkantines (BSO)</a:t>
            </a:r>
            <a:endParaRPr sz="2400"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–"/>
            </a:pPr>
            <a:r>
              <a:rPr lang="nl-NL" sz="2400">
                <a:solidFill>
                  <a:srgbClr val="18304E"/>
                </a:solidFill>
                <a:highlight>
                  <a:srgbClr val="FFFFFF"/>
                </a:highlight>
              </a:rPr>
              <a:t>huisvesten van onderwijs</a:t>
            </a:r>
            <a:endParaRPr sz="2400">
              <a:solidFill>
                <a:srgbClr val="18304E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583200"/>
            <a:ext cx="10711550" cy="606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9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Omgevingswet: geen ruimtelijk tovermiddel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7" name="Google Shape;387;p3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 dirty="0"/>
              <a:t>Andere manier van kijken en werken</a:t>
            </a:r>
            <a:endParaRPr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nl-NL" dirty="0"/>
              <a:t>Transparanter en sneller</a:t>
            </a:r>
            <a:endParaRPr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nl-NL" dirty="0"/>
              <a:t>Meer ruimte voor ontwikkeling</a:t>
            </a:r>
            <a:endParaRPr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nl-NL" dirty="0"/>
              <a:t>Meer in samenhang beschouwen</a:t>
            </a:r>
            <a:endParaRPr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nl-NL" dirty="0"/>
              <a:t>Met elkaar (participatie)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Welke ontwikkelingen spelen bij u? 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Is er aanleiding om het gesprek aan te gaan?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8304E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0"/>
          <p:cNvSpPr txBox="1">
            <a:spLocks noGrp="1"/>
          </p:cNvSpPr>
          <p:nvPr>
            <p:ph type="title"/>
          </p:nvPr>
        </p:nvSpPr>
        <p:spPr>
          <a:xfrm>
            <a:off x="0" y="583200"/>
            <a:ext cx="121920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 dirty="0">
                <a:latin typeface="Verdana"/>
                <a:ea typeface="Verdana"/>
                <a:cs typeface="Verdana"/>
                <a:sym typeface="Verdana"/>
              </a:rPr>
              <a:t>Vragen? Neem contact met ons op! </a:t>
            </a:r>
            <a:endParaRPr sz="32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" name="Google Shape;394;p40">
            <a:extLst>
              <a:ext uri="{FF2B5EF4-FFF2-40B4-BE49-F238E27FC236}">
                <a16:creationId xmlns:a16="http://schemas.microsoft.com/office/drawing/2014/main" id="{C430B7F8-C22B-764D-AC0D-DFA85BB597DE}"/>
              </a:ext>
            </a:extLst>
          </p:cNvPr>
          <p:cNvSpPr txBox="1">
            <a:spLocks/>
          </p:cNvSpPr>
          <p:nvPr/>
        </p:nvSpPr>
        <p:spPr>
          <a:xfrm>
            <a:off x="700087" y="2409033"/>
            <a:ext cx="7672388" cy="190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F7931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</a:pPr>
            <a:r>
              <a:rPr lang="nl-N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Martijn van Eck</a:t>
            </a:r>
            <a:br>
              <a:rPr lang="nl-NL" sz="2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l-NL" sz="20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Specialist sportinfrastructuur</a:t>
            </a:r>
            <a:br>
              <a:rPr lang="nl-NL" sz="2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nl-NL" sz="2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l-NL" sz="2000" dirty="0" err="1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martijn.vaneck@kenniscentrumsportenbewegen.nl</a:t>
            </a:r>
            <a:endParaRPr lang="nl-NL" sz="2000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Inhoud presentatie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NL" dirty="0"/>
              <a:t>Wat is de Omgevingswet?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NL" dirty="0"/>
              <a:t>Hoe werkt het?</a:t>
            </a:r>
            <a:endParaRPr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NL" dirty="0"/>
              <a:t>Wat gaat er straks anders?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NL" dirty="0"/>
              <a:t>Wat betekent dat voor u?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NL" dirty="0"/>
              <a:t>Welke kansen zijn er?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 dirty="0">
                <a:latin typeface="Verdana"/>
                <a:ea typeface="Verdana"/>
                <a:cs typeface="Verdana"/>
                <a:sym typeface="Verdana"/>
              </a:rPr>
              <a:t>Wat weet u over de Omgevingswet?</a:t>
            </a:r>
            <a:endParaRPr sz="32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None/>
            </a:pPr>
            <a:endParaRPr/>
          </a:p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None/>
            </a:pPr>
            <a:endParaRPr/>
          </a:p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None/>
            </a:pPr>
            <a:endParaRPr/>
          </a:p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None/>
            </a:pPr>
            <a:endParaRPr>
              <a:solidFill>
                <a:srgbClr val="18304E"/>
              </a:solidFill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84544" y="1377325"/>
            <a:ext cx="7644464" cy="51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Wat is de Omgevingswet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 dirty="0">
                <a:solidFill>
                  <a:srgbClr val="18304E"/>
                </a:solidFill>
              </a:rPr>
              <a:t>Huidig stelsel: veel wetten op het gebied van leefomgeving (milieu, ruimte, water...)</a:t>
            </a:r>
            <a:endParaRPr dirty="0">
              <a:solidFill>
                <a:srgbClr val="18304E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 dirty="0">
                <a:solidFill>
                  <a:srgbClr val="18304E"/>
                </a:solidFill>
              </a:rPr>
              <a:t>Huidige omgevingsrecht is verbrokkeld en verdeeld</a:t>
            </a:r>
            <a:endParaRPr dirty="0">
              <a:solidFill>
                <a:srgbClr val="18304E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 dirty="0">
                <a:solidFill>
                  <a:srgbClr val="18304E"/>
                </a:solidFill>
              </a:rPr>
              <a:t>Vertraagt en frustreert nieuwe ontwikkelingen</a:t>
            </a:r>
            <a:endParaRPr dirty="0">
              <a:solidFill>
                <a:srgbClr val="18304E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 dirty="0">
                <a:solidFill>
                  <a:srgbClr val="18304E"/>
                </a:solidFill>
              </a:rPr>
              <a:t>Nieuwe maatschappelijke opgaven vragen om flexibiliteit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 dirty="0"/>
              <a:t>S</a:t>
            </a:r>
            <a:r>
              <a:rPr lang="nl-NL" dirty="0">
                <a:solidFill>
                  <a:srgbClr val="18304E"/>
                </a:solidFill>
              </a:rPr>
              <a:t>amenhangende (integrale) benadering</a:t>
            </a:r>
            <a:endParaRPr dirty="0">
              <a:solidFill>
                <a:srgbClr val="18304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251505" y="3609753"/>
            <a:ext cx="4776916" cy="292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Stelselherziening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 dirty="0">
                <a:solidFill>
                  <a:srgbClr val="18304E"/>
                </a:solidFill>
              </a:rPr>
              <a:t>1 wet (in plaats van 26 wetten)</a:t>
            </a:r>
            <a:endParaRPr dirty="0">
              <a:solidFill>
                <a:srgbClr val="18304E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 dirty="0">
                <a:solidFill>
                  <a:srgbClr val="18304E"/>
                </a:solidFill>
              </a:rPr>
              <a:t>4 </a:t>
            </a:r>
            <a:r>
              <a:rPr lang="nl-NL" dirty="0" err="1">
                <a:solidFill>
                  <a:srgbClr val="18304E"/>
                </a:solidFill>
              </a:rPr>
              <a:t>Amvb’s</a:t>
            </a:r>
            <a:r>
              <a:rPr lang="nl-NL" dirty="0">
                <a:solidFill>
                  <a:srgbClr val="18304E"/>
                </a:solidFill>
              </a:rPr>
              <a:t> (in plaats van 60 </a:t>
            </a:r>
            <a:r>
              <a:rPr lang="nl-NL" dirty="0" err="1">
                <a:solidFill>
                  <a:srgbClr val="18304E"/>
                </a:solidFill>
              </a:rPr>
              <a:t>Amvb’s</a:t>
            </a:r>
            <a:r>
              <a:rPr lang="nl-NL" dirty="0">
                <a:solidFill>
                  <a:srgbClr val="18304E"/>
                </a:solidFill>
              </a:rPr>
              <a:t>)</a:t>
            </a:r>
            <a:endParaRPr dirty="0">
              <a:solidFill>
                <a:srgbClr val="18304E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 dirty="0">
                <a:solidFill>
                  <a:srgbClr val="18304E"/>
                </a:solidFill>
                <a:highlight>
                  <a:srgbClr val="FFFFFF"/>
                </a:highlight>
              </a:rPr>
              <a:t>1 ministeriële regeling (in plaats van 4)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Planning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200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Noto Sans Symbols"/>
              <a:buChar char="•"/>
            </a:pPr>
            <a:r>
              <a:rPr lang="nl-NL" sz="2400">
                <a:solidFill>
                  <a:srgbClr val="18304E"/>
                </a:solidFill>
              </a:rPr>
              <a:t>Omgevingsvisie 2021 in werking treding</a:t>
            </a:r>
            <a:endParaRPr sz="2400">
              <a:solidFill>
                <a:srgbClr val="18304E"/>
              </a:solidFill>
            </a:endParaRPr>
          </a:p>
          <a:p>
            <a:pPr marL="457200" lvl="0" indent="-381000" algn="l" rtl="0">
              <a:spcBef>
                <a:spcPts val="200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Noto Sans Symbols"/>
              <a:buChar char="•"/>
            </a:pPr>
            <a:r>
              <a:rPr lang="nl-NL">
                <a:solidFill>
                  <a:srgbClr val="18304E"/>
                </a:solidFill>
              </a:rPr>
              <a:t>Gemeenten</a:t>
            </a:r>
            <a:endParaRPr>
              <a:solidFill>
                <a:srgbClr val="18304E"/>
              </a:solidFill>
            </a:endParaRPr>
          </a:p>
          <a:p>
            <a:pPr marL="914400" lvl="1" indent="-381000" algn="l" rtl="0">
              <a:spcBef>
                <a:spcPts val="60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Noto Sans Symbols"/>
              <a:buChar char="–"/>
            </a:pPr>
            <a:r>
              <a:rPr lang="nl-NL" sz="2400">
                <a:solidFill>
                  <a:srgbClr val="18304E"/>
                </a:solidFill>
              </a:rPr>
              <a:t>in 2021 verplicht een omgevingsvisie</a:t>
            </a:r>
            <a:endParaRPr sz="2400">
              <a:solidFill>
                <a:srgbClr val="18304E"/>
              </a:solidFill>
            </a:endParaRPr>
          </a:p>
          <a:p>
            <a:pPr marL="914400" lvl="1" indent="-381000" algn="l" rtl="0">
              <a:spcBef>
                <a:spcPts val="60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Noto Sans Symbols"/>
              <a:buChar char="–"/>
            </a:pPr>
            <a:r>
              <a:rPr lang="nl-NL" sz="2400"/>
              <a:t>t</a:t>
            </a:r>
            <a:r>
              <a:rPr lang="nl-NL" sz="2400">
                <a:solidFill>
                  <a:srgbClr val="18304E"/>
                </a:solidFill>
              </a:rPr>
              <a:t>ot 2029 verplicht een omgevingsplan</a:t>
            </a:r>
            <a:endParaRPr sz="2400">
              <a:solidFill>
                <a:srgbClr val="18304E"/>
              </a:solidFill>
            </a:endParaRPr>
          </a:p>
          <a:p>
            <a:pPr marL="914400" lvl="1" indent="-381000" algn="l" rtl="0">
              <a:spcBef>
                <a:spcPts val="60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Noto Sans Symbols"/>
              <a:buChar char="–"/>
            </a:pPr>
            <a:r>
              <a:rPr lang="nl-NL" sz="2400">
                <a:solidFill>
                  <a:srgbClr val="18304E"/>
                </a:solidFill>
              </a:rPr>
              <a:t>treedt in 2024 maar er geldt een overgangstermijn</a:t>
            </a:r>
            <a:endParaRPr sz="2400">
              <a:solidFill>
                <a:srgbClr val="18304E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Stelselherziening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)</a:t>
            </a:r>
            <a:endParaRPr>
              <a:solidFill>
                <a:srgbClr val="18304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04850" y="1260475"/>
            <a:ext cx="8229600" cy="462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609600" y="583200"/>
            <a:ext cx="109728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3200"/>
              <a:buFont typeface="Calibri"/>
              <a:buNone/>
            </a:pPr>
            <a:r>
              <a:rPr lang="nl-NL" sz="3200">
                <a:latin typeface="Verdana"/>
                <a:ea typeface="Verdana"/>
                <a:cs typeface="Verdana"/>
                <a:sym typeface="Verdana"/>
              </a:rPr>
              <a:t>De kerninstrumenten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Omgevingsvisie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Programma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304E"/>
              </a:buClr>
              <a:buSzPts val="2400"/>
              <a:buFont typeface="Calibri"/>
              <a:buChar char="•"/>
            </a:pPr>
            <a:r>
              <a:rPr lang="nl-NL">
                <a:solidFill>
                  <a:srgbClr val="18304E"/>
                </a:solidFill>
                <a:highlight>
                  <a:srgbClr val="FFFFFF"/>
                </a:highlight>
              </a:rPr>
              <a:t>Omgevingsplan</a:t>
            </a:r>
            <a:endParaRPr>
              <a:solidFill>
                <a:srgbClr val="18304E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nl-NL">
                <a:solidFill>
                  <a:srgbClr val="262626"/>
                </a:solidFill>
              </a:rPr>
              <a:t>Omgevingsvergunning</a:t>
            </a:r>
            <a:endParaRPr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963</Words>
  <Application>Microsoft Macintosh PowerPoint</Application>
  <PresentationFormat>Breedbeeld</PresentationFormat>
  <Paragraphs>261</Paragraphs>
  <Slides>27</Slides>
  <Notes>27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2" baseType="lpstr">
      <vt:lpstr>Arial</vt:lpstr>
      <vt:lpstr>Calibri</vt:lpstr>
      <vt:lpstr>Noto Sans Symbols</vt:lpstr>
      <vt:lpstr>Verdana</vt:lpstr>
      <vt:lpstr>Office Theme</vt:lpstr>
      <vt:lpstr>PowerPoint-presentatie</vt:lpstr>
      <vt:lpstr>De Omgevingswet komt eraan!</vt:lpstr>
      <vt:lpstr>Inhoud presentatie</vt:lpstr>
      <vt:lpstr>Wat weet u over de Omgevingswet?</vt:lpstr>
      <vt:lpstr>Wat is de Omgevingswet</vt:lpstr>
      <vt:lpstr>Stelselherziening</vt:lpstr>
      <vt:lpstr>Planning</vt:lpstr>
      <vt:lpstr>Stelselherziening</vt:lpstr>
      <vt:lpstr>De kerninstrumenten</vt:lpstr>
      <vt:lpstr>PowerPoint-presentatie</vt:lpstr>
      <vt:lpstr>Omgevingsvisie</vt:lpstr>
      <vt:lpstr>Programma</vt:lpstr>
      <vt:lpstr>Het omgevingsplan (toegelicht)</vt:lpstr>
      <vt:lpstr>Het omgevingsplan (nader toegelicht)</vt:lpstr>
      <vt:lpstr>Welke regels staan in een omgevingsplan</vt:lpstr>
      <vt:lpstr>Welke regels staan altijd in een omgevingsplan</vt:lpstr>
      <vt:lpstr>Verplichtingen</vt:lpstr>
      <vt:lpstr>Voorbeeld</vt:lpstr>
      <vt:lpstr>PowerPoint-presentatie</vt:lpstr>
      <vt:lpstr>U wil een activiteit ontplooien...</vt:lpstr>
      <vt:lpstr>Wat gaat er anders?</vt:lpstr>
      <vt:lpstr>Wat kunt u nu al doen?</vt:lpstr>
      <vt:lpstr>Gemeenten krijgen een andere rol</vt:lpstr>
      <vt:lpstr>Sportaccommodaties als middel om...</vt:lpstr>
      <vt:lpstr>PowerPoint-presentatie</vt:lpstr>
      <vt:lpstr>Omgevingswet: geen ruimtelijk tovermiddel</vt:lpstr>
      <vt:lpstr>Vragen? Neem contact met ons op!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Microsoft Office User</cp:lastModifiedBy>
  <cp:revision>9</cp:revision>
  <dcterms:modified xsi:type="dcterms:W3CDTF">2020-03-06T11:43:58Z</dcterms:modified>
</cp:coreProperties>
</file>